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329" r:id="rId3"/>
    <p:sldId id="327" r:id="rId4"/>
    <p:sldId id="331" r:id="rId5"/>
    <p:sldId id="332" r:id="rId6"/>
    <p:sldId id="333" r:id="rId7"/>
    <p:sldId id="336" r:id="rId8"/>
    <p:sldId id="334" r:id="rId9"/>
    <p:sldId id="335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28" r:id="rId18"/>
    <p:sldId id="346" r:id="rId19"/>
    <p:sldId id="347" r:id="rId20"/>
    <p:sldId id="348" r:id="rId21"/>
    <p:sldId id="349" r:id="rId22"/>
    <p:sldId id="350" r:id="rId23"/>
    <p:sldId id="330" r:id="rId24"/>
    <p:sldId id="258" r:id="rId25"/>
    <p:sldId id="321" r:id="rId26"/>
    <p:sldId id="257" r:id="rId27"/>
    <p:sldId id="322" r:id="rId28"/>
    <p:sldId id="323" r:id="rId29"/>
    <p:sldId id="324" r:id="rId30"/>
    <p:sldId id="264" r:id="rId31"/>
    <p:sldId id="325" r:id="rId32"/>
    <p:sldId id="326" r:id="rId33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329"/>
            <p14:sldId id="327"/>
            <p14:sldId id="331"/>
            <p14:sldId id="332"/>
            <p14:sldId id="333"/>
            <p14:sldId id="336"/>
            <p14:sldId id="334"/>
            <p14:sldId id="335"/>
            <p14:sldId id="338"/>
            <p14:sldId id="339"/>
            <p14:sldId id="340"/>
            <p14:sldId id="341"/>
            <p14:sldId id="342"/>
            <p14:sldId id="343"/>
            <p14:sldId id="344"/>
            <p14:sldId id="328"/>
            <p14:sldId id="346"/>
            <p14:sldId id="347"/>
            <p14:sldId id="348"/>
            <p14:sldId id="349"/>
            <p14:sldId id="350"/>
            <p14:sldId id="330"/>
            <p14:sldId id="258"/>
            <p14:sldId id="321"/>
            <p14:sldId id="257"/>
            <p14:sldId id="322"/>
            <p14:sldId id="323"/>
            <p14:sldId id="324"/>
            <p14:sldId id="264"/>
            <p14:sldId id="325"/>
            <p14:sldId id="326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8080"/>
    <a:srgbClr val="16A8BC"/>
    <a:srgbClr val="FFFFFF"/>
    <a:srgbClr val="000000"/>
    <a:srgbClr val="10A8BC"/>
    <a:srgbClr val="B4D020"/>
    <a:srgbClr val="22C0BC"/>
    <a:srgbClr val="053238"/>
    <a:srgbClr val="0B2E5D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6" autoAdjust="0"/>
    <p:restoredTop sz="99343" autoAdjust="0"/>
  </p:normalViewPr>
  <p:slideViewPr>
    <p:cSldViewPr snapToGrid="0" snapToObjects="1">
      <p:cViewPr>
        <p:scale>
          <a:sx n="110" d="100"/>
          <a:sy n="110" d="100"/>
        </p:scale>
        <p:origin x="-846" y="-2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1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19/04/2018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19/04/2018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Video2</a:t>
            </a:r>
            <a:r>
              <a:rPr lang="de-DE" dirty="0" smtClean="0"/>
              <a:t>, Alex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025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space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just refers to the collections of features that are used to characterize your data. For example, if your data is about people, your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space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 be (Gender, Height, Weight, Age) ... Cars?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025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025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025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025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025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the speed in bars, the steering angle in arrows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 = decision of autonomy system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 = decision of human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02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ORANGE/%3E%20Orange/16-9/Orange-Reply-Gradient_Orange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ORANGE/%3E%20Orange/16-9/Orange-Reply-Gradient_Orange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ORANGE/%3E%20Orange/16-9/Orange-Reply-Gradient_Orange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ORANGE/%3E%20Orange/16-9/Orange-Reply-Gradient_Orange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ORANGE/%3E%20Orange/16-9/Orange-Reply-Gradient_Orange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INSERT YOUR</a:t>
            </a:r>
            <a:br>
              <a:rPr lang="it-IT" dirty="0"/>
            </a:br>
            <a:r>
              <a:rPr lang="it-IT" dirty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Bild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t-IT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5" y="1496815"/>
            <a:ext cx="5114604" cy="287696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/>
              <a:t>Basic text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11" name="Bild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SECTION </a:t>
            </a:r>
            <a:br>
              <a:rPr lang="it-IT" dirty="0"/>
            </a:br>
            <a:r>
              <a:rPr lang="it-IT" dirty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/>
              <a:t>STATEMENT </a:t>
            </a:r>
            <a:br>
              <a:rPr lang="de-DE" dirty="0"/>
            </a:br>
            <a:r>
              <a:rPr lang="de-DE" dirty="0"/>
              <a:t>CHART FOR IMPORTANT </a:t>
            </a:r>
            <a:br>
              <a:rPr lang="de-DE" dirty="0"/>
            </a:br>
            <a:r>
              <a:rPr lang="de-DE" dirty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-9843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Fist </a:t>
            </a:r>
            <a:r>
              <a:rPr lang="it-IT" dirty="0" err="1"/>
              <a:t>numbered</a:t>
            </a:r>
            <a:r>
              <a:rPr lang="it-IT"/>
              <a:t> text</a:t>
            </a:r>
            <a:endParaRPr lang="it-IT" dirty="0"/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2" y="1762164"/>
            <a:ext cx="7585611" cy="2412171"/>
          </a:xfrm>
        </p:spPr>
        <p:txBody>
          <a:bodyPr/>
          <a:lstStyle/>
          <a:p>
            <a:r>
              <a:rPr lang="it-IT" dirty="0"/>
              <a:t>I </a:t>
            </a:r>
            <a:r>
              <a:rPr lang="it-IT" dirty="0" err="1"/>
              <a:t>Robotics</a:t>
            </a:r>
            <a:r>
              <a:rPr lang="it-IT" dirty="0"/>
              <a:t> 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2" y="4179424"/>
            <a:ext cx="7585612" cy="328820"/>
          </a:xfrm>
        </p:spPr>
        <p:txBody>
          <a:bodyPr/>
          <a:lstStyle/>
          <a:p>
            <a:r>
              <a:rPr lang="it-IT" dirty="0"/>
              <a:t>Date: DD/MM/JJJJ</a:t>
            </a:r>
          </a:p>
        </p:txBody>
      </p:sp>
      <p:pic>
        <p:nvPicPr>
          <p:cNvPr id="4" name="Picture 4" descr="C:\Users\c.lapenta\Desktop\side-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50" y="1973232"/>
            <a:ext cx="18478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c.lapenta\Desktop\robo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2" y="632991"/>
            <a:ext cx="6340764" cy="316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597602" y="3486904"/>
            <a:ext cx="4117653" cy="90044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597602" y="1427123"/>
            <a:ext cx="4117653" cy="90044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573852" y="408191"/>
            <a:ext cx="7968163" cy="464645"/>
          </a:xfrm>
        </p:spPr>
        <p:txBody>
          <a:bodyPr/>
          <a:lstStyle/>
          <a:p>
            <a:r>
              <a:rPr lang="it-IT" dirty="0"/>
              <a:t>Video </a:t>
            </a:r>
            <a:r>
              <a:rPr lang="it-IT" dirty="0" smtClean="0"/>
              <a:t>2: </a:t>
            </a:r>
            <a:r>
              <a:rPr lang="it-IT" dirty="0" err="1" smtClean="0"/>
              <a:t>Autonomous</a:t>
            </a:r>
            <a:r>
              <a:rPr lang="it-IT" dirty="0" smtClean="0"/>
              <a:t> </a:t>
            </a:r>
            <a:r>
              <a:rPr lang="it-IT" dirty="0" err="1" smtClean="0"/>
              <a:t>systems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573852" y="1180210"/>
            <a:ext cx="7937501" cy="3516480"/>
          </a:xfrm>
        </p:spPr>
        <p:txBody>
          <a:bodyPr/>
          <a:lstStyle/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726251" y="1522610"/>
            <a:ext cx="1743817" cy="3430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00063" indent="-5000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2663" indent="-4905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b="0" i="0" kern="1200" cap="none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1925" indent="-45085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>
                <a:latin typeface="Arial Black" panose="020B0A04020102020204" pitchFamily="34" charset="0"/>
              </a:rPr>
              <a:t>PHASE I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5" name="Textfeld 4"/>
          <p:cNvSpPr txBox="1"/>
          <p:nvPr/>
        </p:nvSpPr>
        <p:spPr>
          <a:xfrm>
            <a:off x="6602671" y="1273235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latin typeface="Arial Black" panose="020B0A04020102020204" pitchFamily="34" charset="0"/>
              </a:rPr>
              <a:t>DRIVE, SENSE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328152" y="2155580"/>
            <a:ext cx="2148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>
                <a:latin typeface="Arial Black" panose="020B0A04020102020204" pitchFamily="34" charset="0"/>
              </a:rPr>
              <a:t>COMPUTE</a:t>
            </a:r>
            <a:r>
              <a:rPr lang="de-DE" sz="1400" dirty="0" smtClean="0">
                <a:latin typeface="Arial Black" panose="020B0A04020102020204" pitchFamily="34" charset="0"/>
              </a:rPr>
              <a:t> </a:t>
            </a:r>
            <a:r>
              <a:rPr lang="de-DE" sz="1400" dirty="0" err="1" smtClean="0">
                <a:latin typeface="Arial Black" panose="020B0A04020102020204" pitchFamily="34" charset="0"/>
              </a:rPr>
              <a:t>MAP</a:t>
            </a:r>
            <a:r>
              <a:rPr lang="de-DE" sz="1400" dirty="0" smtClean="0">
                <a:latin typeface="Arial Black" panose="020B0A04020102020204" pitchFamily="34" charset="0"/>
              </a:rPr>
              <a:t> </a:t>
            </a:r>
            <a:r>
              <a:rPr lang="de-DE" sz="1400" dirty="0" err="1" smtClean="0">
                <a:latin typeface="Arial Black" panose="020B0A04020102020204" pitchFamily="34" charset="0"/>
              </a:rPr>
              <a:t>FOR</a:t>
            </a:r>
            <a:endParaRPr lang="de-DE" sz="1400" dirty="0">
              <a:latin typeface="Arial Black" panose="020B0A04020102020204" pitchFamily="34" charset="0"/>
            </a:endParaRPr>
          </a:p>
          <a:p>
            <a:pPr algn="ctr"/>
            <a:r>
              <a:rPr lang="de-DE" sz="1400" dirty="0" err="1" smtClean="0">
                <a:latin typeface="Arial Black" panose="020B0A04020102020204" pitchFamily="34" charset="0"/>
              </a:rPr>
              <a:t>CLOSED</a:t>
            </a:r>
            <a:r>
              <a:rPr lang="de-DE" sz="1400" dirty="0" smtClean="0">
                <a:latin typeface="Arial Black" panose="020B0A04020102020204" pitchFamily="34" charset="0"/>
              </a:rPr>
              <a:t> REGION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758207" y="3349080"/>
            <a:ext cx="1303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latin typeface="Arial Black" panose="020B0A04020102020204" pitchFamily="34" charset="0"/>
              </a:rPr>
              <a:t>PLAN PATH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012486" y="4217394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latin typeface="Arial Black" panose="020B0A04020102020204" pitchFamily="34" charset="0"/>
              </a:rPr>
              <a:t>DRIVE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21352" y="1836913"/>
            <a:ext cx="407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 Black" panose="020B0A04020102020204" pitchFamily="34" charset="0"/>
              </a:rPr>
              <a:t>(ONCE, THEN INCREMENTAL UPDATES</a:t>
            </a:r>
            <a:r>
              <a:rPr lang="en-GB" sz="1400" dirty="0" smtClean="0">
                <a:latin typeface="Arial Black" panose="020B0A04020102020204" pitchFamily="34" charset="0"/>
              </a:rPr>
              <a:t>)</a:t>
            </a:r>
            <a:endParaRPr lang="en-GB" sz="1400" dirty="0">
              <a:latin typeface="Arial Black" panose="020B0A04020102020204" pitchFamily="34" charset="0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724276" y="3575010"/>
            <a:ext cx="1743817" cy="3430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00063" indent="-5000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2663" indent="-4905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b="0" i="0" kern="1200" cap="none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1925" indent="-45085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>
                <a:latin typeface="Arial Black" panose="020B0A04020102020204" pitchFamily="34" charset="0"/>
              </a:rPr>
              <a:t>PHASE II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11" name="Textfeld 10"/>
          <p:cNvSpPr txBox="1"/>
          <p:nvPr/>
        </p:nvSpPr>
        <p:spPr>
          <a:xfrm>
            <a:off x="619377" y="3889313"/>
            <a:ext cx="1418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Arial Black" panose="020B0A04020102020204" pitchFamily="34" charset="0"/>
              </a:rPr>
              <a:t>(EACH RIDE)</a:t>
            </a:r>
            <a:endParaRPr lang="en-GB" sz="1400" dirty="0">
              <a:latin typeface="Arial Black" panose="020B0A04020102020204" pitchFamily="34" charset="0"/>
            </a:endParaRPr>
          </a:p>
        </p:txBody>
      </p:sp>
      <p:cxnSp>
        <p:nvCxnSpPr>
          <p:cNvPr id="17" name="Gerade Verbindung 16"/>
          <p:cNvCxnSpPr/>
          <p:nvPr/>
        </p:nvCxnSpPr>
        <p:spPr>
          <a:xfrm>
            <a:off x="0" y="2940067"/>
            <a:ext cx="9144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5" idx="2"/>
            <a:endCxn id="6" idx="0"/>
          </p:cNvCxnSpPr>
          <p:nvPr/>
        </p:nvCxnSpPr>
        <p:spPr>
          <a:xfrm>
            <a:off x="7397921" y="1581012"/>
            <a:ext cx="4403" cy="5745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6" idx="2"/>
            <a:endCxn id="7" idx="0"/>
          </p:cNvCxnSpPr>
          <p:nvPr/>
        </p:nvCxnSpPr>
        <p:spPr>
          <a:xfrm>
            <a:off x="7402324" y="2678800"/>
            <a:ext cx="7472" cy="6702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7" idx="2"/>
            <a:endCxn id="8" idx="0"/>
          </p:cNvCxnSpPr>
          <p:nvPr/>
        </p:nvCxnSpPr>
        <p:spPr>
          <a:xfrm>
            <a:off x="7409796" y="3656857"/>
            <a:ext cx="4403" cy="5605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3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573852" y="408191"/>
            <a:ext cx="7968163" cy="464645"/>
          </a:xfrm>
        </p:spPr>
        <p:txBody>
          <a:bodyPr/>
          <a:lstStyle/>
          <a:p>
            <a:r>
              <a:rPr lang="it-IT" dirty="0" err="1" smtClean="0"/>
              <a:t>Feature</a:t>
            </a:r>
            <a:r>
              <a:rPr lang="it-IT" dirty="0" smtClean="0"/>
              <a:t> </a:t>
            </a:r>
            <a:r>
              <a:rPr lang="it-IT" dirty="0" err="1" smtClean="0"/>
              <a:t>SpaCe</a:t>
            </a:r>
            <a:endParaRPr lang="it-IT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638175" y="1332610"/>
            <a:ext cx="4012004" cy="3516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00063" indent="-5000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2663" indent="-4905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b="0" i="0" kern="1200" cap="none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1925" indent="-45085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latin typeface="Arial Black" panose="020B0A04020102020204" pitchFamily="34" charset="0"/>
              </a:rPr>
              <a:t>MAPPING</a:t>
            </a:r>
          </a:p>
          <a:p>
            <a:r>
              <a:rPr lang="en-GB" dirty="0" smtClean="0">
                <a:latin typeface="Arial Black" panose="020B0A04020102020204" pitchFamily="34" charset="0"/>
              </a:rPr>
              <a:t>LOCALIZATION</a:t>
            </a:r>
          </a:p>
          <a:p>
            <a:r>
              <a:rPr lang="en-GB" dirty="0" smtClean="0">
                <a:latin typeface="Arial Black" panose="020B0A04020102020204" pitchFamily="34" charset="0"/>
              </a:rPr>
              <a:t>NAVIGATION</a:t>
            </a:r>
          </a:p>
          <a:p>
            <a:r>
              <a:rPr lang="en-GB" dirty="0" smtClean="0">
                <a:latin typeface="Arial Black" panose="020B0A04020102020204" pitchFamily="34" charset="0"/>
              </a:rPr>
              <a:t>PEDESTRIAN DETECTION</a:t>
            </a:r>
          </a:p>
          <a:p>
            <a:r>
              <a:rPr lang="en-GB" dirty="0" smtClean="0">
                <a:latin typeface="Arial Black" panose="020B0A04020102020204" pitchFamily="34" charset="0"/>
              </a:rPr>
              <a:t>PEDESTRIAN INTERACTION</a:t>
            </a:r>
          </a:p>
          <a:p>
            <a:r>
              <a:rPr lang="en-GB" dirty="0" smtClean="0">
                <a:latin typeface="Arial Black" panose="020B0A04020102020204" pitchFamily="34" charset="0"/>
              </a:rPr>
              <a:t>VEHICLE INTERACTION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26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573852" y="408191"/>
            <a:ext cx="7968163" cy="464645"/>
          </a:xfrm>
        </p:spPr>
        <p:txBody>
          <a:bodyPr/>
          <a:lstStyle/>
          <a:p>
            <a:r>
              <a:rPr lang="it-IT" dirty="0" err="1" smtClean="0"/>
              <a:t>AUTONOMY</a:t>
            </a:r>
            <a:r>
              <a:rPr lang="it-IT" dirty="0" smtClean="0"/>
              <a:t> ARCHITECTURE</a:t>
            </a:r>
            <a:endParaRPr lang="it-IT" dirty="0"/>
          </a:p>
        </p:txBody>
      </p:sp>
      <p:cxnSp>
        <p:nvCxnSpPr>
          <p:cNvPr id="28" name="Gerade Verbindung mit Pfeil 27"/>
          <p:cNvCxnSpPr/>
          <p:nvPr/>
        </p:nvCxnSpPr>
        <p:spPr>
          <a:xfrm>
            <a:off x="2525556" y="1800245"/>
            <a:ext cx="6293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Rechteck 12"/>
          <p:cNvSpPr/>
          <p:nvPr/>
        </p:nvSpPr>
        <p:spPr>
          <a:xfrm>
            <a:off x="346182" y="1562892"/>
            <a:ext cx="2066299" cy="69806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latin typeface="Arial Black" panose="020B0A04020102020204" pitchFamily="34" charset="0"/>
              </a:rPr>
              <a:t>INFRASTRUCTURE</a:t>
            </a:r>
            <a:endParaRPr lang="de-DE" sz="1400" dirty="0">
              <a:latin typeface="Arial Black" panose="020B0A04020102020204" pitchFamily="34" charset="0"/>
            </a:endParaRPr>
          </a:p>
        </p:txBody>
      </p:sp>
      <p:sp>
        <p:nvSpPr>
          <p:cNvPr id="20" name="Rechteck 19"/>
          <p:cNvSpPr/>
          <p:nvPr/>
        </p:nvSpPr>
        <p:spPr>
          <a:xfrm>
            <a:off x="3277408" y="1562891"/>
            <a:ext cx="2066299" cy="69806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latin typeface="Arial Black" panose="020B0A04020102020204" pitchFamily="34" charset="0"/>
              </a:rPr>
              <a:t>PERCEPTION</a:t>
            </a:r>
            <a:endParaRPr lang="de-DE" sz="1400" dirty="0">
              <a:latin typeface="Arial Black" panose="020B0A04020102020204" pitchFamily="34" charset="0"/>
            </a:endParaRPr>
          </a:p>
        </p:txBody>
      </p:sp>
      <p:sp>
        <p:nvSpPr>
          <p:cNvPr id="21" name="Rechteck 20"/>
          <p:cNvSpPr/>
          <p:nvPr/>
        </p:nvSpPr>
        <p:spPr>
          <a:xfrm>
            <a:off x="6256257" y="1562890"/>
            <a:ext cx="2066299" cy="69806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latin typeface="Arial Black" panose="020B0A04020102020204" pitchFamily="34" charset="0"/>
              </a:rPr>
              <a:t>SENSING</a:t>
            </a:r>
            <a:endParaRPr lang="de-DE" sz="1400" dirty="0">
              <a:latin typeface="Arial Black" panose="020B0A0402010202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346182" y="3272889"/>
            <a:ext cx="2066299" cy="69806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latin typeface="Arial Black" panose="020B0A04020102020204" pitchFamily="34" charset="0"/>
              </a:rPr>
              <a:t>ESTIMATION</a:t>
            </a:r>
            <a:endParaRPr lang="de-DE" sz="1400" dirty="0">
              <a:latin typeface="Arial Black" panose="020B0A04020102020204" pitchFamily="34" charset="0"/>
            </a:endParaRPr>
          </a:p>
        </p:txBody>
      </p:sp>
      <p:sp>
        <p:nvSpPr>
          <p:cNvPr id="23" name="Rechteck 22"/>
          <p:cNvSpPr/>
          <p:nvPr/>
        </p:nvSpPr>
        <p:spPr>
          <a:xfrm>
            <a:off x="3277408" y="3272888"/>
            <a:ext cx="2066299" cy="69806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 smtClean="0">
                <a:latin typeface="Arial Black" panose="020B0A04020102020204" pitchFamily="34" charset="0"/>
              </a:rPr>
              <a:t>PLANNING</a:t>
            </a:r>
            <a:r>
              <a:rPr lang="de-DE" sz="1400" dirty="0" smtClean="0">
                <a:latin typeface="Arial Black" panose="020B0A04020102020204" pitchFamily="34" charset="0"/>
              </a:rPr>
              <a:t>/</a:t>
            </a:r>
          </a:p>
          <a:p>
            <a:pPr algn="ctr"/>
            <a:r>
              <a:rPr lang="de-DE" sz="1400" dirty="0" smtClean="0">
                <a:latin typeface="Arial Black" panose="020B0A04020102020204" pitchFamily="34" charset="0"/>
              </a:rPr>
              <a:t>CONTROLLING</a:t>
            </a:r>
            <a:endParaRPr lang="de-DE" sz="1400" dirty="0">
              <a:latin typeface="Arial Black" panose="020B0A04020102020204" pitchFamily="34" charset="0"/>
            </a:endParaRPr>
          </a:p>
        </p:txBody>
      </p:sp>
      <p:sp>
        <p:nvSpPr>
          <p:cNvPr id="24" name="Rechteck 23"/>
          <p:cNvSpPr/>
          <p:nvPr/>
        </p:nvSpPr>
        <p:spPr>
          <a:xfrm>
            <a:off x="6256257" y="3272887"/>
            <a:ext cx="2066299" cy="69806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smtClean="0">
                <a:latin typeface="Arial Black" panose="020B0A04020102020204" pitchFamily="34" charset="0"/>
              </a:rPr>
              <a:t>ROBOT</a:t>
            </a:r>
          </a:p>
          <a:p>
            <a:pPr algn="ctr"/>
            <a:r>
              <a:rPr lang="de-DE" sz="1400" dirty="0" err="1" smtClean="0">
                <a:latin typeface="Arial Black" panose="020B0A04020102020204" pitchFamily="34" charset="0"/>
              </a:rPr>
              <a:t>PLATFORM</a:t>
            </a:r>
            <a:endParaRPr lang="de-DE" sz="1400" dirty="0">
              <a:latin typeface="Arial Black" panose="020B0A04020102020204" pitchFamily="34" charset="0"/>
            </a:endParaRPr>
          </a:p>
        </p:txBody>
      </p:sp>
      <p:cxnSp>
        <p:nvCxnSpPr>
          <p:cNvPr id="27" name="Gerade Verbindung mit Pfeil 26"/>
          <p:cNvCxnSpPr/>
          <p:nvPr/>
        </p:nvCxnSpPr>
        <p:spPr>
          <a:xfrm flipH="1">
            <a:off x="2525558" y="2064842"/>
            <a:ext cx="6181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/>
          <p:nvPr/>
        </p:nvCxnSpPr>
        <p:spPr>
          <a:xfrm>
            <a:off x="2514336" y="3621921"/>
            <a:ext cx="6293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Gerade Verbindung mit Pfeil 37"/>
          <p:cNvCxnSpPr/>
          <p:nvPr/>
        </p:nvCxnSpPr>
        <p:spPr>
          <a:xfrm>
            <a:off x="5499693" y="3621923"/>
            <a:ext cx="62939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>
            <a:off x="1062337" y="2468748"/>
            <a:ext cx="0" cy="4932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/>
          <p:cNvCxnSpPr/>
          <p:nvPr/>
        </p:nvCxnSpPr>
        <p:spPr>
          <a:xfrm>
            <a:off x="1657903" y="2471047"/>
            <a:ext cx="0" cy="49323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Gerade Verbindung mit Pfeil 41"/>
          <p:cNvCxnSpPr/>
          <p:nvPr/>
        </p:nvCxnSpPr>
        <p:spPr>
          <a:xfrm flipH="1">
            <a:off x="5499693" y="1911926"/>
            <a:ext cx="61817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Gewinkelte Verbindung 43"/>
          <p:cNvCxnSpPr/>
          <p:nvPr/>
        </p:nvCxnSpPr>
        <p:spPr>
          <a:xfrm flipV="1">
            <a:off x="8437946" y="1911925"/>
            <a:ext cx="12700" cy="1709997"/>
          </a:xfrm>
          <a:prstGeom prst="bentConnector3">
            <a:avLst>
              <a:gd name="adj1" fmla="val 2606394"/>
            </a:avLst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59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573852" y="408191"/>
            <a:ext cx="7968163" cy="464645"/>
          </a:xfrm>
        </p:spPr>
        <p:txBody>
          <a:bodyPr/>
          <a:lstStyle/>
          <a:p>
            <a:r>
              <a:rPr lang="it-IT" dirty="0" err="1" smtClean="0"/>
              <a:t>Mapping</a:t>
            </a:r>
            <a:endParaRPr lang="it-IT" dirty="0"/>
          </a:p>
        </p:txBody>
      </p:sp>
      <p:grpSp>
        <p:nvGrpSpPr>
          <p:cNvPr id="30" name="Gruppieren 29"/>
          <p:cNvGrpSpPr/>
          <p:nvPr/>
        </p:nvGrpSpPr>
        <p:grpSpPr>
          <a:xfrm>
            <a:off x="273621" y="1432900"/>
            <a:ext cx="2255823" cy="2643719"/>
            <a:chOff x="399374" y="2058705"/>
            <a:chExt cx="1855969" cy="2378798"/>
          </a:xfrm>
        </p:grpSpPr>
        <p:sp>
          <p:nvSpPr>
            <p:cNvPr id="17" name="Rechteck 16"/>
            <p:cNvSpPr/>
            <p:nvPr/>
          </p:nvSpPr>
          <p:spPr>
            <a:xfrm>
              <a:off x="399374" y="2058705"/>
              <a:ext cx="1855969" cy="237879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" name="Gruppieren 5"/>
            <p:cNvGrpSpPr/>
            <p:nvPr/>
          </p:nvGrpSpPr>
          <p:grpSpPr>
            <a:xfrm>
              <a:off x="507788" y="2161149"/>
              <a:ext cx="1616400" cy="2155803"/>
              <a:chOff x="602790" y="1942382"/>
              <a:chExt cx="1616400" cy="2155803"/>
            </a:xfrm>
          </p:grpSpPr>
          <p:pic>
            <p:nvPicPr>
              <p:cNvPr id="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747" y="2959948"/>
                <a:ext cx="1614487" cy="113823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/>
            </p:spPr>
          </p:pic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2790" y="1942382"/>
                <a:ext cx="1616400" cy="99178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/>
            </p:spPr>
          </p:pic>
        </p:grpSp>
      </p:grpSp>
      <p:grpSp>
        <p:nvGrpSpPr>
          <p:cNvPr id="29" name="Gruppieren 28"/>
          <p:cNvGrpSpPr/>
          <p:nvPr/>
        </p:nvGrpSpPr>
        <p:grpSpPr>
          <a:xfrm>
            <a:off x="3094364" y="1432589"/>
            <a:ext cx="5812125" cy="1190257"/>
            <a:chOff x="2713780" y="1432589"/>
            <a:chExt cx="6073960" cy="1243878"/>
          </a:xfrm>
        </p:grpSpPr>
        <p:sp>
          <p:nvSpPr>
            <p:cNvPr id="26" name="Rechteck 25"/>
            <p:cNvSpPr/>
            <p:nvPr/>
          </p:nvSpPr>
          <p:spPr>
            <a:xfrm>
              <a:off x="2713780" y="1432589"/>
              <a:ext cx="6073960" cy="124387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" name="Gruppieren 9"/>
            <p:cNvGrpSpPr/>
            <p:nvPr/>
          </p:nvGrpSpPr>
          <p:grpSpPr>
            <a:xfrm>
              <a:off x="2846535" y="1545956"/>
              <a:ext cx="1738418" cy="1019850"/>
              <a:chOff x="2775285" y="1522206"/>
              <a:chExt cx="1738418" cy="1019850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5285" y="1522206"/>
                <a:ext cx="1717132" cy="10188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/>
            </p:spPr>
          </p:pic>
          <p:sp>
            <p:nvSpPr>
              <p:cNvPr id="7" name="Textfeld 6"/>
              <p:cNvSpPr txBox="1"/>
              <p:nvPr/>
            </p:nvSpPr>
            <p:spPr>
              <a:xfrm>
                <a:off x="2784544" y="2091758"/>
                <a:ext cx="1729159" cy="450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100" b="1" dirty="0" smtClean="0">
                    <a:latin typeface="Arial Black" panose="020B0A04020102020204" pitchFamily="34" charset="0"/>
                  </a:rPr>
                  <a:t>SURFACE NORMAL</a:t>
                </a:r>
              </a:p>
              <a:p>
                <a:pPr algn="ctr"/>
                <a:r>
                  <a:rPr lang="de-DE" sz="1100" b="1" dirty="0" err="1" smtClean="0">
                    <a:latin typeface="Arial Black" panose="020B0A04020102020204" pitchFamily="34" charset="0"/>
                  </a:rPr>
                  <a:t>CALCULATIONS</a:t>
                </a:r>
                <a:endParaRPr lang="de-DE" sz="1100" b="1" dirty="0"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9" name="Gruppieren 8"/>
            <p:cNvGrpSpPr/>
            <p:nvPr/>
          </p:nvGrpSpPr>
          <p:grpSpPr>
            <a:xfrm>
              <a:off x="4779318" y="1551424"/>
              <a:ext cx="1705370" cy="1017490"/>
              <a:chOff x="4788158" y="1518560"/>
              <a:chExt cx="1705370" cy="1017490"/>
            </a:xfrm>
          </p:grpSpPr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158" y="1518560"/>
                <a:ext cx="1705370" cy="101749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/>
            </p:spPr>
          </p:pic>
          <p:sp>
            <p:nvSpPr>
              <p:cNvPr id="14" name="Textfeld 13"/>
              <p:cNvSpPr txBox="1"/>
              <p:nvPr/>
            </p:nvSpPr>
            <p:spPr>
              <a:xfrm>
                <a:off x="4903115" y="2073504"/>
                <a:ext cx="1583416" cy="450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100" b="1" dirty="0" smtClean="0">
                    <a:latin typeface="Arial Black" panose="020B0A04020102020204" pitchFamily="34" charset="0"/>
                  </a:rPr>
                  <a:t>POINT</a:t>
                </a:r>
              </a:p>
              <a:p>
                <a:pPr algn="ctr"/>
                <a:r>
                  <a:rPr lang="de-DE" sz="1100" b="1" dirty="0" err="1" smtClean="0">
                    <a:latin typeface="Arial Black" panose="020B0A04020102020204" pitchFamily="34" charset="0"/>
                  </a:rPr>
                  <a:t>CLASSIFICATION</a:t>
                </a:r>
                <a:endParaRPr lang="de-DE" sz="1100" b="1" dirty="0"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6685414" y="1541000"/>
              <a:ext cx="1971708" cy="1018800"/>
              <a:chOff x="6649789" y="1517250"/>
              <a:chExt cx="1971708" cy="101880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9789" y="1517250"/>
                <a:ext cx="1971708" cy="10188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/>
            </p:spPr>
          </p:pic>
          <p:sp>
            <p:nvSpPr>
              <p:cNvPr id="15" name="Textfeld 14"/>
              <p:cNvSpPr txBox="1"/>
              <p:nvPr/>
            </p:nvSpPr>
            <p:spPr>
              <a:xfrm>
                <a:off x="6782237" y="2234832"/>
                <a:ext cx="1693981" cy="273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100" b="1" dirty="0" smtClean="0">
                    <a:latin typeface="Arial Black" panose="020B0A04020102020204" pitchFamily="34" charset="0"/>
                  </a:rPr>
                  <a:t>INTEREST POINTS</a:t>
                </a:r>
                <a:endParaRPr lang="de-DE" sz="1100" b="1" dirty="0">
                  <a:latin typeface="Arial Black" panose="020B0A04020102020204" pitchFamily="34" charset="0"/>
                </a:endParaRPr>
              </a:p>
            </p:txBody>
          </p:sp>
        </p:grpSp>
      </p:grpSp>
      <p:grpSp>
        <p:nvGrpSpPr>
          <p:cNvPr id="28" name="Gruppieren 27"/>
          <p:cNvGrpSpPr/>
          <p:nvPr/>
        </p:nvGrpSpPr>
        <p:grpSpPr>
          <a:xfrm>
            <a:off x="4393848" y="2992580"/>
            <a:ext cx="3218213" cy="1947553"/>
            <a:chOff x="3621973" y="2992580"/>
            <a:chExt cx="3218213" cy="1947553"/>
          </a:xfrm>
        </p:grpSpPr>
        <p:sp>
          <p:nvSpPr>
            <p:cNvPr id="27" name="Rechteck 26"/>
            <p:cNvSpPr/>
            <p:nvPr/>
          </p:nvSpPr>
          <p:spPr>
            <a:xfrm>
              <a:off x="3621973" y="2992580"/>
              <a:ext cx="3218213" cy="19475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" name="Gruppieren 10"/>
            <p:cNvGrpSpPr/>
            <p:nvPr/>
          </p:nvGrpSpPr>
          <p:grpSpPr>
            <a:xfrm>
              <a:off x="3754240" y="3132716"/>
              <a:ext cx="2982690" cy="1657819"/>
              <a:chOff x="3648679" y="2802042"/>
              <a:chExt cx="2982690" cy="1657819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8679" y="2802042"/>
                <a:ext cx="2943957" cy="165781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/>
            </p:spPr>
          </p:pic>
          <p:sp>
            <p:nvSpPr>
              <p:cNvPr id="16" name="Textfeld 15"/>
              <p:cNvSpPr txBox="1"/>
              <p:nvPr/>
            </p:nvSpPr>
            <p:spPr>
              <a:xfrm>
                <a:off x="3686332" y="4147718"/>
                <a:ext cx="294503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100" b="1" dirty="0" err="1" smtClean="0">
                    <a:latin typeface="Arial Black" panose="020B0A04020102020204" pitchFamily="34" charset="0"/>
                  </a:rPr>
                  <a:t>SYNTHETIC</a:t>
                </a:r>
                <a:r>
                  <a:rPr lang="de-DE" sz="1100" b="1" dirty="0" smtClean="0">
                    <a:latin typeface="Arial Black" panose="020B0A04020102020204" pitchFamily="34" charset="0"/>
                  </a:rPr>
                  <a:t> </a:t>
                </a:r>
                <a:r>
                  <a:rPr lang="de-DE" sz="1100" b="1" dirty="0" err="1" smtClean="0">
                    <a:latin typeface="Arial Black" panose="020B0A04020102020204" pitchFamily="34" charset="0"/>
                  </a:rPr>
                  <a:t>LIDAR</a:t>
                </a:r>
                <a:r>
                  <a:rPr lang="de-DE" sz="1100" b="1" dirty="0" smtClean="0">
                    <a:latin typeface="Arial Black" panose="020B0A04020102020204" pitchFamily="34" charset="0"/>
                  </a:rPr>
                  <a:t> </a:t>
                </a:r>
                <a:r>
                  <a:rPr lang="de-DE" sz="1100" b="1" dirty="0" err="1" smtClean="0">
                    <a:latin typeface="Arial Black" panose="020B0A04020102020204" pitchFamily="34" charset="0"/>
                  </a:rPr>
                  <a:t>CONSTRUCTION</a:t>
                </a:r>
                <a:endParaRPr lang="de-DE" sz="1100" b="1" dirty="0"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23" name="Subtitle 5"/>
          <p:cNvSpPr>
            <a:spLocks noGrp="1"/>
          </p:cNvSpPr>
          <p:nvPr>
            <p:ph type="subTitle" idx="1"/>
          </p:nvPr>
        </p:nvSpPr>
        <p:spPr>
          <a:xfrm>
            <a:off x="573852" y="753750"/>
            <a:ext cx="7968163" cy="328820"/>
          </a:xfrm>
        </p:spPr>
        <p:txBody>
          <a:bodyPr/>
          <a:lstStyle/>
          <a:p>
            <a:r>
              <a:rPr lang="en-US" dirty="0" smtClean="0"/>
              <a:t>Laser Scanners</a:t>
            </a:r>
            <a:endParaRPr lang="en-US" dirty="0"/>
          </a:p>
        </p:txBody>
      </p:sp>
      <p:cxnSp>
        <p:nvCxnSpPr>
          <p:cNvPr id="1041" name="Gewinkelte Verbindung 1040"/>
          <p:cNvCxnSpPr>
            <a:stCxn id="17" idx="3"/>
            <a:endCxn id="26" idx="1"/>
          </p:cNvCxnSpPr>
          <p:nvPr/>
        </p:nvCxnSpPr>
        <p:spPr>
          <a:xfrm flipV="1">
            <a:off x="2529444" y="2027718"/>
            <a:ext cx="564920" cy="727042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43" name="Gerade Verbindung mit Pfeil 1042"/>
          <p:cNvCxnSpPr>
            <a:stCxn id="26" idx="2"/>
            <a:endCxn id="27" idx="0"/>
          </p:cNvCxnSpPr>
          <p:nvPr/>
        </p:nvCxnSpPr>
        <p:spPr>
          <a:xfrm>
            <a:off x="6000427" y="2622846"/>
            <a:ext cx="2528" cy="369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Subtitle 5"/>
          <p:cNvSpPr txBox="1">
            <a:spLocks/>
          </p:cNvSpPr>
          <p:nvPr/>
        </p:nvSpPr>
        <p:spPr>
          <a:xfrm>
            <a:off x="95551" y="3387883"/>
            <a:ext cx="2611961" cy="6861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b="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Arial Black" panose="020B0A040201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None/>
              <a:defRPr lang="it-IT" sz="18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LIDAR accumulation</a:t>
            </a:r>
          </a:p>
          <a:p>
            <a:r>
              <a:rPr lang="en-US" sz="1100" dirty="0" smtClean="0"/>
              <a:t>3D rolling window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4848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573852" y="408191"/>
            <a:ext cx="7968163" cy="464645"/>
          </a:xfrm>
        </p:spPr>
        <p:txBody>
          <a:bodyPr/>
          <a:lstStyle/>
          <a:p>
            <a:r>
              <a:rPr lang="it-IT" dirty="0" err="1" smtClean="0"/>
              <a:t>Localization</a:t>
            </a:r>
            <a:endParaRPr lang="it-IT" dirty="0"/>
          </a:p>
        </p:txBody>
      </p:sp>
      <p:sp>
        <p:nvSpPr>
          <p:cNvPr id="13" name="Untertitel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Surface Normal For Classification</a:t>
            </a:r>
          </a:p>
        </p:txBody>
      </p:sp>
      <p:grpSp>
        <p:nvGrpSpPr>
          <p:cNvPr id="25" name="Gruppieren 24"/>
          <p:cNvGrpSpPr/>
          <p:nvPr/>
        </p:nvGrpSpPr>
        <p:grpSpPr>
          <a:xfrm>
            <a:off x="419902" y="2218450"/>
            <a:ext cx="2581950" cy="1437549"/>
            <a:chOff x="1876744" y="3564884"/>
            <a:chExt cx="2581950" cy="1437549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744" y="3564884"/>
              <a:ext cx="2581950" cy="1437549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76200">
              <a:solidFill>
                <a:schemeClr val="tx2"/>
              </a:solidFill>
              <a:miter lim="800000"/>
              <a:headEnd/>
              <a:tailEnd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  <a:extLst/>
          </p:spPr>
        </p:pic>
        <p:sp>
          <p:nvSpPr>
            <p:cNvPr id="42" name="Textfeld 41"/>
            <p:cNvSpPr txBox="1"/>
            <p:nvPr/>
          </p:nvSpPr>
          <p:spPr>
            <a:xfrm>
              <a:off x="2512732" y="4571546"/>
              <a:ext cx="13099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ON-BOARD</a:t>
              </a:r>
            </a:p>
            <a:p>
              <a:pPr algn="ctr"/>
              <a:r>
                <a:rPr lang="de-DE" sz="1100" dirty="0" err="1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CAMERA</a:t>
              </a:r>
              <a:r>
                <a:rPr lang="de-DE" sz="110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 VIEW</a:t>
              </a:r>
            </a:p>
          </p:txBody>
        </p:sp>
      </p:grpSp>
      <p:grpSp>
        <p:nvGrpSpPr>
          <p:cNvPr id="2048" name="Gruppieren 2047"/>
          <p:cNvGrpSpPr/>
          <p:nvPr/>
        </p:nvGrpSpPr>
        <p:grpSpPr>
          <a:xfrm>
            <a:off x="3240409" y="1190325"/>
            <a:ext cx="2685382" cy="3642932"/>
            <a:chOff x="3240409" y="1190325"/>
            <a:chExt cx="2685382" cy="3642932"/>
          </a:xfrm>
        </p:grpSpPr>
        <p:sp>
          <p:nvSpPr>
            <p:cNvPr id="52" name="Rechteck 51"/>
            <p:cNvSpPr/>
            <p:nvPr/>
          </p:nvSpPr>
          <p:spPr>
            <a:xfrm>
              <a:off x="3240409" y="1190325"/>
              <a:ext cx="2685382" cy="3642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1" name="Gruppieren 20"/>
            <p:cNvGrpSpPr/>
            <p:nvPr/>
          </p:nvGrpSpPr>
          <p:grpSpPr>
            <a:xfrm>
              <a:off x="3332796" y="1246908"/>
              <a:ext cx="2494531" cy="1676051"/>
              <a:chOff x="1793619" y="1546506"/>
              <a:chExt cx="2581950" cy="1564846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34" b="1019"/>
              <a:stretch/>
            </p:blipFill>
            <p:spPr bwMode="auto">
              <a:xfrm>
                <a:off x="1793619" y="1546506"/>
                <a:ext cx="2581950" cy="1564846"/>
              </a:xfrm>
              <a:prstGeom prst="rect">
                <a:avLst/>
              </a:prstGeom>
              <a:solidFill>
                <a:srgbClr val="000000">
                  <a:shade val="95000"/>
                </a:srgbClr>
              </a:solidFill>
              <a:ln w="76200">
                <a:noFill/>
                <a:miter lim="800000"/>
                <a:headEnd/>
                <a:tailEnd/>
              </a:ln>
              <a:effectLst/>
              <a:extLst/>
            </p:spPr>
          </p:pic>
          <p:sp>
            <p:nvSpPr>
              <p:cNvPr id="44" name="Textfeld 43"/>
              <p:cNvSpPr txBox="1"/>
              <p:nvPr/>
            </p:nvSpPr>
            <p:spPr>
              <a:xfrm>
                <a:off x="2327015" y="2825563"/>
                <a:ext cx="191205" cy="244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endParaRPr lang="de-DE" sz="1100" dirty="0" smtClean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22" name="Gruppieren 21"/>
            <p:cNvGrpSpPr/>
            <p:nvPr/>
          </p:nvGrpSpPr>
          <p:grpSpPr>
            <a:xfrm>
              <a:off x="3332796" y="3012961"/>
              <a:ext cx="2494532" cy="1713417"/>
              <a:chOff x="4812374" y="1539775"/>
              <a:chExt cx="2277175" cy="1564121"/>
            </a:xfrm>
          </p:grpSpPr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2374" y="1539775"/>
                <a:ext cx="2277175" cy="156412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extLst/>
            </p:spPr>
          </p:pic>
          <p:sp>
            <p:nvSpPr>
              <p:cNvPr id="45" name="Textfeld 44"/>
              <p:cNvSpPr txBox="1"/>
              <p:nvPr/>
            </p:nvSpPr>
            <p:spPr>
              <a:xfrm>
                <a:off x="5229707" y="2825563"/>
                <a:ext cx="1515158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1100" dirty="0" err="1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CLASSIFICATION</a:t>
                </a:r>
                <a:endParaRPr lang="de-DE" sz="1100" dirty="0" smtClean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grpSp>
        <p:nvGrpSpPr>
          <p:cNvPr id="24" name="Gruppieren 23"/>
          <p:cNvGrpSpPr/>
          <p:nvPr/>
        </p:nvGrpSpPr>
        <p:grpSpPr>
          <a:xfrm>
            <a:off x="6234216" y="2260696"/>
            <a:ext cx="2323278" cy="1412433"/>
            <a:chOff x="4825647" y="3369250"/>
            <a:chExt cx="2323278" cy="1412433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5647" y="3369250"/>
              <a:ext cx="2323278" cy="1400558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762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  <a:extLst/>
          </p:spPr>
        </p:pic>
        <p:sp>
          <p:nvSpPr>
            <p:cNvPr id="46" name="Textfeld 45"/>
            <p:cNvSpPr txBox="1"/>
            <p:nvPr/>
          </p:nvSpPr>
          <p:spPr>
            <a:xfrm>
              <a:off x="5167189" y="4350796"/>
              <a:ext cx="16401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TOP-DOWN</a:t>
              </a:r>
            </a:p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LASER SCAN 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535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573852" y="408191"/>
            <a:ext cx="7968163" cy="464645"/>
          </a:xfrm>
        </p:spPr>
        <p:txBody>
          <a:bodyPr/>
          <a:lstStyle/>
          <a:p>
            <a:r>
              <a:rPr lang="it-IT" dirty="0" err="1" smtClean="0"/>
              <a:t>PEDESTRIANS</a:t>
            </a:r>
            <a:endParaRPr lang="it-IT" dirty="0"/>
          </a:p>
        </p:txBody>
      </p:sp>
      <p:sp>
        <p:nvSpPr>
          <p:cNvPr id="20" name="Content Placeholder 1"/>
          <p:cNvSpPr>
            <a:spLocks noGrp="1"/>
          </p:cNvSpPr>
          <p:nvPr>
            <p:ph idx="10"/>
          </p:nvPr>
        </p:nvSpPr>
        <p:spPr>
          <a:xfrm>
            <a:off x="98852" y="1306412"/>
            <a:ext cx="4551601" cy="826720"/>
          </a:xfrm>
        </p:spPr>
        <p:txBody>
          <a:bodyPr/>
          <a:lstStyle/>
          <a:p>
            <a:pPr marL="777875" lvl="1" indent="-285750">
              <a:buFont typeface="Wingdings" panose="05000000000000000000" pitchFamily="2" charset="2"/>
              <a:buChar char="§"/>
            </a:pPr>
            <a:r>
              <a:rPr lang="en-GB" sz="1400" dirty="0" smtClean="0">
                <a:latin typeface="Arial Black" panose="020B0A04020102020204" pitchFamily="34" charset="0"/>
              </a:rPr>
              <a:t>TRADITIONAL NAVIGATION SYSTEM</a:t>
            </a:r>
          </a:p>
          <a:p>
            <a:pPr marL="777875" lvl="1" indent="-285750">
              <a:buFont typeface="Wingdings" panose="05000000000000000000" pitchFamily="2" charset="2"/>
              <a:buChar char="§"/>
            </a:pPr>
            <a:r>
              <a:rPr lang="en-GB" sz="1400" dirty="0" smtClean="0">
                <a:latin typeface="Arial Black" panose="020B0A04020102020204" pitchFamily="34" charset="0"/>
              </a:rPr>
              <a:t>DYNAMIC VIRTUAL BUMPER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453" y="2145725"/>
            <a:ext cx="3689120" cy="2372128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chemeClr val="accent2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26" name="Content Placeholder 1"/>
          <p:cNvSpPr txBox="1">
            <a:spLocks/>
          </p:cNvSpPr>
          <p:nvPr/>
        </p:nvSpPr>
        <p:spPr>
          <a:xfrm>
            <a:off x="4180771" y="1306413"/>
            <a:ext cx="4313743" cy="7198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00063" indent="-5000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2663" indent="-4905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b="0" i="0" kern="1200" cap="none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1925" indent="-45085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7875" lvl="1" indent="-285750">
              <a:buFont typeface="Wingdings" panose="05000000000000000000" pitchFamily="2" charset="2"/>
              <a:buChar char="§"/>
            </a:pPr>
            <a:r>
              <a:rPr lang="en-GB" sz="1400" dirty="0" smtClean="0">
                <a:latin typeface="Arial Black" panose="020B0A04020102020204" pitchFamily="34" charset="0"/>
              </a:rPr>
              <a:t>IMPLEMENTED TRAFFIC RULES</a:t>
            </a:r>
          </a:p>
          <a:p>
            <a:pPr marL="777875" lvl="1" indent="-285750">
              <a:buFont typeface="Wingdings" panose="05000000000000000000" pitchFamily="2" charset="2"/>
              <a:buChar char="§"/>
            </a:pPr>
            <a:r>
              <a:rPr lang="en-GB" sz="1400" dirty="0" smtClean="0">
                <a:latin typeface="Arial Black" panose="020B0A04020102020204" pitchFamily="34" charset="0"/>
              </a:rPr>
              <a:t>BREAK TRAFFIC RULES</a:t>
            </a:r>
          </a:p>
          <a:p>
            <a:endParaRPr lang="en-GB" dirty="0" smtClean="0"/>
          </a:p>
          <a:p>
            <a:pPr marL="0" indent="0">
              <a:buFont typeface="+mj-lt"/>
              <a:buNone/>
            </a:pPr>
            <a:endParaRPr lang="en-GB" dirty="0"/>
          </a:p>
        </p:txBody>
      </p:sp>
      <p:sp>
        <p:nvSpPr>
          <p:cNvPr id="7" name="Untertitel 12"/>
          <p:cNvSpPr>
            <a:spLocks noGrp="1"/>
          </p:cNvSpPr>
          <p:nvPr>
            <p:ph type="subTitle" idx="1"/>
          </p:nvPr>
        </p:nvSpPr>
        <p:spPr>
          <a:xfrm>
            <a:off x="573852" y="753750"/>
            <a:ext cx="7968163" cy="328820"/>
          </a:xfrm>
        </p:spPr>
        <p:txBody>
          <a:bodyPr/>
          <a:lstStyle/>
          <a:p>
            <a:r>
              <a:rPr lang="en-US" dirty="0" smtClean="0"/>
              <a:t>NAVIGATION &amp; INTERACTION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5" y="2145725"/>
            <a:ext cx="3776024" cy="2372128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chemeClr val="accent2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957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573852" y="408191"/>
            <a:ext cx="7968163" cy="464645"/>
          </a:xfrm>
        </p:spPr>
        <p:txBody>
          <a:bodyPr/>
          <a:lstStyle/>
          <a:p>
            <a:r>
              <a:rPr lang="it-IT" dirty="0" err="1" smtClean="0"/>
              <a:t>VEHICLE</a:t>
            </a:r>
            <a:r>
              <a:rPr lang="it-IT" dirty="0" smtClean="0"/>
              <a:t> </a:t>
            </a:r>
            <a:r>
              <a:rPr lang="it-IT" dirty="0" err="1" smtClean="0"/>
              <a:t>INTERACTION</a:t>
            </a:r>
            <a:endParaRPr lang="it-IT" dirty="0"/>
          </a:p>
        </p:txBody>
      </p:sp>
      <p:sp>
        <p:nvSpPr>
          <p:cNvPr id="20" name="Content Placeholder 1"/>
          <p:cNvSpPr>
            <a:spLocks noGrp="1"/>
          </p:cNvSpPr>
          <p:nvPr>
            <p:ph idx="10"/>
          </p:nvPr>
        </p:nvSpPr>
        <p:spPr>
          <a:xfrm>
            <a:off x="98853" y="4065835"/>
            <a:ext cx="2822478" cy="621543"/>
          </a:xfrm>
        </p:spPr>
        <p:txBody>
          <a:bodyPr/>
          <a:lstStyle/>
          <a:p>
            <a:pPr marL="777875" lvl="1" indent="-285750">
              <a:buFont typeface="Wingdings" panose="05000000000000000000" pitchFamily="2" charset="2"/>
              <a:buChar char="§"/>
            </a:pPr>
            <a:r>
              <a:rPr lang="en-GB" sz="1400" dirty="0" smtClean="0">
                <a:latin typeface="Arial Black" panose="020B0A04020102020204" pitchFamily="34" charset="0"/>
              </a:rPr>
              <a:t>SHARED CONTROLLER</a:t>
            </a:r>
          </a:p>
        </p:txBody>
      </p:sp>
      <p:sp>
        <p:nvSpPr>
          <p:cNvPr id="26" name="Content Placeholder 1"/>
          <p:cNvSpPr txBox="1">
            <a:spLocks/>
          </p:cNvSpPr>
          <p:nvPr/>
        </p:nvSpPr>
        <p:spPr>
          <a:xfrm>
            <a:off x="6092647" y="4065836"/>
            <a:ext cx="2659453" cy="6215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00063" indent="-5000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2663" indent="-4905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b="0" i="0" kern="1200" cap="none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1925" indent="-45085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7875" lvl="1" indent="-285750">
              <a:buFont typeface="Wingdings" panose="05000000000000000000" pitchFamily="2" charset="2"/>
              <a:buChar char="§"/>
            </a:pPr>
            <a:r>
              <a:rPr lang="en-GB" sz="1400" dirty="0" smtClean="0">
                <a:latin typeface="Arial Black" panose="020B0A04020102020204" pitchFamily="34" charset="0"/>
              </a:rPr>
              <a:t>SAFE MODIFICATIONS</a:t>
            </a:r>
            <a:endParaRPr lang="en-GB" dirty="0" smtClean="0"/>
          </a:p>
          <a:p>
            <a:pPr marL="0" indent="0">
              <a:buFont typeface="+mj-lt"/>
              <a:buNone/>
            </a:pPr>
            <a:endParaRPr lang="en-GB" dirty="0"/>
          </a:p>
        </p:txBody>
      </p:sp>
      <p:sp>
        <p:nvSpPr>
          <p:cNvPr id="7" name="Untertitel 12"/>
          <p:cNvSpPr>
            <a:spLocks noGrp="1"/>
          </p:cNvSpPr>
          <p:nvPr>
            <p:ph type="subTitle" idx="1"/>
          </p:nvPr>
        </p:nvSpPr>
        <p:spPr>
          <a:xfrm>
            <a:off x="573852" y="753750"/>
            <a:ext cx="7968163" cy="328820"/>
          </a:xfrm>
        </p:spPr>
        <p:txBody>
          <a:bodyPr/>
          <a:lstStyle/>
          <a:p>
            <a:r>
              <a:rPr lang="en-US" dirty="0" err="1" smtClean="0"/>
              <a:t>ConSTRAINT</a:t>
            </a:r>
            <a:r>
              <a:rPr lang="en-US" dirty="0" smtClean="0"/>
              <a:t> OPTIMIZATION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703" y="1513601"/>
            <a:ext cx="3751887" cy="2221820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chemeClr val="accent2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7" y="1513601"/>
            <a:ext cx="3751885" cy="2221819"/>
          </a:xfrm>
          <a:prstGeom prst="rect">
            <a:avLst/>
          </a:prstGeom>
          <a:solidFill>
            <a:srgbClr val="000000">
              <a:shade val="95000"/>
            </a:srgbClr>
          </a:solidFill>
          <a:ln w="76200">
            <a:solidFill>
              <a:schemeClr val="accent2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11" name="Content Placeholder 1"/>
          <p:cNvSpPr txBox="1">
            <a:spLocks/>
          </p:cNvSpPr>
          <p:nvPr/>
        </p:nvSpPr>
        <p:spPr>
          <a:xfrm>
            <a:off x="3279378" y="4063860"/>
            <a:ext cx="2444510" cy="6130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00063" indent="-5000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2663" indent="-4905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b="0" i="0" kern="1200" cap="none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1925" indent="-45085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7875" lvl="1" indent="-285750">
              <a:buFont typeface="Wingdings" panose="05000000000000000000" pitchFamily="2" charset="2"/>
              <a:buChar char="§"/>
            </a:pPr>
            <a:r>
              <a:rPr lang="en-GB" sz="1400" dirty="0" smtClean="0">
                <a:latin typeface="Arial Black" panose="020B0A04020102020204" pitchFamily="34" charset="0"/>
              </a:rPr>
              <a:t>LOW-LEVEL COMMANDS</a:t>
            </a:r>
          </a:p>
          <a:p>
            <a:pPr marL="0" indent="0">
              <a:buFont typeface="+mj-lt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90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573852" y="408191"/>
            <a:ext cx="7968163" cy="464645"/>
          </a:xfrm>
        </p:spPr>
        <p:txBody>
          <a:bodyPr/>
          <a:lstStyle/>
          <a:p>
            <a:r>
              <a:rPr lang="it-IT" dirty="0"/>
              <a:t>Video 3</a:t>
            </a:r>
            <a:br>
              <a:rPr lang="it-IT" dirty="0"/>
            </a:b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457202" y="872836"/>
            <a:ext cx="7937501" cy="881503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A very </a:t>
            </a:r>
            <a:r>
              <a:rPr lang="en-GB" dirty="0"/>
              <a:t>important activity </a:t>
            </a:r>
            <a:r>
              <a:rPr lang="en-GB" dirty="0"/>
              <a:t>on automated driving </a:t>
            </a:r>
            <a:r>
              <a:rPr lang="en-GB" dirty="0" smtClean="0"/>
              <a:t>is </a:t>
            </a:r>
            <a:r>
              <a:rPr lang="en-GB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Transportation </a:t>
            </a:r>
            <a:r>
              <a:rPr lang="en-GB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GB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</a:t>
            </a:r>
          </a:p>
          <a:p>
            <a:pPr marL="0" indent="0">
              <a:buNone/>
            </a:pP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Transportation to be available anywhere anytime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351597" y="940280"/>
            <a:ext cx="8312157" cy="8140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00063" indent="-5000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2663" indent="-4905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b="0" i="0" kern="1200" cap="none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1925" indent="-45085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6" name="Rechteck 5"/>
          <p:cNvSpPr/>
          <p:nvPr/>
        </p:nvSpPr>
        <p:spPr>
          <a:xfrm>
            <a:off x="351597" y="1754339"/>
            <a:ext cx="358858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Mobility on Demand </a:t>
            </a:r>
            <a:r>
              <a:rPr lang="en-GB" dirty="0"/>
              <a:t>is similar to the concept of Shared </a:t>
            </a:r>
            <a:r>
              <a:rPr lang="en-GB" dirty="0" smtClean="0"/>
              <a:t>Biking.</a:t>
            </a:r>
            <a:r>
              <a:rPr lang="en-GB" dirty="0"/>
              <a:t/>
            </a:r>
            <a:br>
              <a:rPr lang="en-GB" dirty="0"/>
            </a:br>
            <a:endParaRPr lang="en-GB" dirty="0" smtClean="0"/>
          </a:p>
          <a:p>
            <a:r>
              <a:rPr lang="en-GB" dirty="0" smtClean="0"/>
              <a:t>Autonomous </a:t>
            </a:r>
            <a:r>
              <a:rPr lang="en-GB" dirty="0"/>
              <a:t>driving enables the </a:t>
            </a:r>
            <a:r>
              <a:rPr lang="en-GB" dirty="0" smtClean="0"/>
              <a:t>approach </a:t>
            </a:r>
            <a:r>
              <a:rPr lang="en-GB" dirty="0"/>
              <a:t>to </a:t>
            </a:r>
            <a:r>
              <a:rPr lang="en-GB" dirty="0" smtClean="0"/>
              <a:t>shared </a:t>
            </a:r>
            <a:r>
              <a:rPr lang="en-GB" dirty="0"/>
              <a:t>driving and mobility on </a:t>
            </a:r>
            <a:r>
              <a:rPr lang="en-GB" dirty="0" smtClean="0"/>
              <a:t>demand: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the car is able to coordinate with other cars in the system and with the people in order to reach the next passenger that need a ride</a:t>
            </a:r>
            <a:endParaRPr lang="en-GB" dirty="0"/>
          </a:p>
        </p:txBody>
      </p:sp>
      <p:pic>
        <p:nvPicPr>
          <p:cNvPr id="3075" name="Picture 3" descr="C:\Users\Ersilia.Mazzocco\Documents\REPLY\Innovation Track-Automation\4_video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85" y="1754339"/>
            <a:ext cx="5094726" cy="289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86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3852" y="274960"/>
            <a:ext cx="7968163" cy="266461"/>
          </a:xfrm>
        </p:spPr>
        <p:txBody>
          <a:bodyPr/>
          <a:lstStyle/>
          <a:p>
            <a:r>
              <a:rPr lang="en-GB" dirty="0"/>
              <a:t>Small </a:t>
            </a:r>
            <a:r>
              <a:rPr lang="en-GB" dirty="0" smtClean="0"/>
              <a:t>trial in Singapore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idx="10"/>
          </p:nvPr>
        </p:nvSpPr>
        <p:spPr>
          <a:xfrm>
            <a:off x="293298" y="797404"/>
            <a:ext cx="2846717" cy="39627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Autonomous </a:t>
            </a:r>
            <a:r>
              <a:rPr lang="en-GB" dirty="0"/>
              <a:t>driving </a:t>
            </a:r>
            <a:r>
              <a:rPr lang="en-GB" dirty="0" smtClean="0"/>
              <a:t>System </a:t>
            </a:r>
            <a:r>
              <a:rPr lang="en-GB" dirty="0"/>
              <a:t>deployed in </a:t>
            </a:r>
            <a:r>
              <a:rPr lang="en-GB" dirty="0"/>
              <a:t>Singapore Chinese </a:t>
            </a:r>
            <a:r>
              <a:rPr lang="en-GB" dirty="0" smtClean="0"/>
              <a:t>Garden.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 humans were able </a:t>
            </a:r>
            <a:r>
              <a:rPr lang="en-GB" dirty="0"/>
              <a:t>to book a ride using </a:t>
            </a:r>
            <a:r>
              <a:rPr lang="en-GB" dirty="0" smtClean="0"/>
              <a:t>an </a:t>
            </a:r>
            <a:r>
              <a:rPr lang="en-GB" dirty="0"/>
              <a:t>A</a:t>
            </a:r>
            <a:r>
              <a:rPr lang="en-GB" dirty="0" smtClean="0"/>
              <a:t>pp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R</a:t>
            </a:r>
            <a:r>
              <a:rPr lang="en-GB" dirty="0" smtClean="0"/>
              <a:t>ide </a:t>
            </a:r>
            <a:r>
              <a:rPr lang="en-GB" dirty="0"/>
              <a:t>was </a:t>
            </a:r>
            <a:r>
              <a:rPr lang="en-GB" dirty="0" smtClean="0"/>
              <a:t>provided </a:t>
            </a:r>
            <a:r>
              <a:rPr lang="en-GB" dirty="0"/>
              <a:t>at designated place and </a:t>
            </a:r>
            <a:r>
              <a:rPr lang="en-GB" dirty="0" smtClean="0"/>
              <a:t>designated </a:t>
            </a:r>
            <a:r>
              <a:rPr lang="en-GB" dirty="0"/>
              <a:t>time. 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car was able to drive itself and provide mobility on demand</a:t>
            </a:r>
            <a:endParaRPr lang="en-GB" dirty="0"/>
          </a:p>
        </p:txBody>
      </p:sp>
      <p:pic>
        <p:nvPicPr>
          <p:cNvPr id="4098" name="Picture 2" descr="C:\Users\Ersilia.Mazzocco\Documents\REPLY\Innovation Track-Automation\5 fleet vehic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664" y="876660"/>
            <a:ext cx="5607170" cy="388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3751770" y="1024110"/>
            <a:ext cx="20986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Fleet of vehicle</a:t>
            </a:r>
            <a:r>
              <a:rPr lang="en-GB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08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0"/>
          </p:nvPr>
        </p:nvSpPr>
        <p:spPr>
          <a:xfrm>
            <a:off x="310551" y="1422834"/>
            <a:ext cx="3683479" cy="345971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</a:t>
            </a:r>
            <a:r>
              <a:rPr lang="en-GB" dirty="0" smtClean="0"/>
              <a:t>evelopment </a:t>
            </a:r>
            <a:r>
              <a:rPr lang="en-GB" dirty="0"/>
              <a:t>of an algorithm to optimize </a:t>
            </a:r>
            <a:r>
              <a:rPr lang="en-GB" dirty="0" smtClean="0"/>
              <a:t>requests, available vehicles </a:t>
            </a:r>
            <a:r>
              <a:rPr lang="en-GB" dirty="0"/>
              <a:t>and number of passengers in a </a:t>
            </a:r>
            <a:r>
              <a:rPr lang="en-GB" dirty="0" smtClean="0"/>
              <a:t>car</a:t>
            </a:r>
          </a:p>
          <a:p>
            <a:pPr marL="0" indent="0">
              <a:buNone/>
            </a:pPr>
            <a:r>
              <a:rPr lang="en-GB" sz="2000" b="1" dirty="0" smtClean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Autonomy 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and drive sharing have the potential to transform transportation in an utility anywhere anytime</a:t>
            </a:r>
            <a:r>
              <a:rPr lang="en-GB" dirty="0"/>
              <a:t>.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improving quality of life in urban </a:t>
            </a:r>
            <a:r>
              <a:rPr lang="en-GB" dirty="0" err="1"/>
              <a:t>center</a:t>
            </a:r>
            <a:r>
              <a:rPr lang="en-GB" dirty="0"/>
              <a:t>, decreasing pollution, decreasing congestion</a:t>
            </a:r>
            <a:endParaRPr lang="en-GB" dirty="0"/>
          </a:p>
        </p:txBody>
      </p:sp>
      <p:pic>
        <p:nvPicPr>
          <p:cNvPr id="5122" name="Picture 2" descr="C:\Users\Ersilia.Mazzocco\Documents\REPLY\Innovation Track-Automation\6 _taxi fleet optimiz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018" y="1494438"/>
            <a:ext cx="4813541" cy="326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310551" y="99394"/>
            <a:ext cx="84280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Classical implementation: </a:t>
            </a:r>
            <a:r>
              <a:rPr lang="en-GB" dirty="0"/>
              <a:t>a vehicle serves one passenger</a:t>
            </a:r>
          </a:p>
          <a:p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Next step </a:t>
            </a:r>
            <a:r>
              <a:rPr lang="en-GB" dirty="0"/>
              <a:t>is the design of an 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optimal path </a:t>
            </a:r>
            <a:r>
              <a:rPr lang="en-GB" dirty="0"/>
              <a:t>that allows 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 single car </a:t>
            </a:r>
            <a:r>
              <a:rPr lang="en-GB" dirty="0"/>
              <a:t>to take 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more passengers</a:t>
            </a:r>
            <a:r>
              <a:rPr lang="en-GB" dirty="0"/>
              <a:t> in a same area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reducing the delay </a:t>
            </a:r>
            <a:r>
              <a:rPr lang="en-GB" dirty="0"/>
              <a:t>as much as possible</a:t>
            </a:r>
          </a:p>
        </p:txBody>
      </p:sp>
    </p:spTree>
    <p:extLst>
      <p:ext uri="{BB962C8B-B14F-4D97-AF65-F5344CB8AC3E}">
        <p14:creationId xmlns:p14="http://schemas.microsoft.com/office/powerpoint/2010/main" val="123880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c.lapenta\Desktop\81HCJGn4HWL._SL1500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062" y="1798892"/>
            <a:ext cx="2459412" cy="32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6"/>
          <p:cNvSpPr txBox="1">
            <a:spLocks/>
          </p:cNvSpPr>
          <p:nvPr/>
        </p:nvSpPr>
        <p:spPr>
          <a:xfrm>
            <a:off x="933288" y="2493902"/>
            <a:ext cx="7582223" cy="2563007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204363" y="937865"/>
            <a:ext cx="84645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Star wars and all science fiction robots are not true robots, they can talk, walk and do things people can do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5109" y="387924"/>
            <a:ext cx="5320146" cy="27570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GB" sz="40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R2-D2 and C-3PO </a:t>
            </a:r>
          </a:p>
        </p:txBody>
      </p:sp>
    </p:spTree>
    <p:extLst>
      <p:ext uri="{BB962C8B-B14F-4D97-AF65-F5344CB8AC3E}">
        <p14:creationId xmlns:p14="http://schemas.microsoft.com/office/powerpoint/2010/main" val="2476838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why are this cars not on the road yet?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technological challenges for autonomy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:</a:t>
            </a:r>
            <a:endParaRPr lang="en-GB" sz="2000" b="1" dirty="0">
              <a:ln w="11430"/>
              <a:solidFill>
                <a:srgbClr val="FFC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  <a:cs typeface="+mn-cs"/>
            </a:endParaRPr>
          </a:p>
        </p:txBody>
      </p:sp>
      <p:sp>
        <p:nvSpPr>
          <p:cNvPr id="4" name="Inhaltsplatzhalter 3"/>
          <p:cNvSpPr>
            <a:spLocks noGrp="1"/>
          </p:cNvSpPr>
          <p:nvPr>
            <p:ph idx="10"/>
          </p:nvPr>
        </p:nvSpPr>
        <p:spPr>
          <a:xfrm>
            <a:off x="573853" y="1298231"/>
            <a:ext cx="4619250" cy="3515309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Technology </a:t>
            </a:r>
            <a:r>
              <a:rPr lang="en-GB" dirty="0"/>
              <a:t>is still not ready </a:t>
            </a:r>
            <a:r>
              <a:rPr lang="en-GB" dirty="0" smtClean="0"/>
              <a:t>for: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s</a:t>
            </a:r>
            <a:r>
              <a:rPr lang="en-GB" dirty="0" smtClean="0"/>
              <a:t>ituations of </a:t>
            </a:r>
            <a:r>
              <a:rPr lang="en-GB" sz="2000" b="1" dirty="0" smtClean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intense congestion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b="1" dirty="0" smtClean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mixed 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human driven and autonomy </a:t>
            </a:r>
            <a:r>
              <a:rPr lang="en-GB" sz="2000" b="1" dirty="0" smtClean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systems</a:t>
            </a:r>
            <a:endParaRPr lang="en-GB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travelling 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 weather </a:t>
            </a:r>
            <a:r>
              <a:rPr lang="en-GB" dirty="0"/>
              <a:t>because the perception system are not able </a:t>
            </a:r>
            <a:r>
              <a:rPr lang="en-GB" dirty="0" smtClean="0"/>
              <a:t>to match </a:t>
            </a:r>
            <a:r>
              <a:rPr lang="en-GB" dirty="0"/>
              <a:t>the human perception </a:t>
            </a:r>
            <a:r>
              <a:rPr lang="en-GB" dirty="0" smtClean="0"/>
              <a:t>systems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smtClean="0"/>
              <a:t>Even </a:t>
            </a:r>
            <a:r>
              <a:rPr lang="en-GB" dirty="0"/>
              <a:t>if computer vision has make big progress it remains really challenging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the are also big progress </a:t>
            </a:r>
            <a:r>
              <a:rPr lang="en-GB" dirty="0" smtClean="0"/>
              <a:t>challenges</a:t>
            </a:r>
            <a:endParaRPr lang="en-GB" dirty="0"/>
          </a:p>
        </p:txBody>
      </p:sp>
      <p:pic>
        <p:nvPicPr>
          <p:cNvPr id="6146" name="Picture 2" descr="C:\Users\Ersilia.Mazzocco\Documents\REPLY\Innovation Track-Automation\7_tru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102" y="1371600"/>
            <a:ext cx="3519577" cy="334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44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Policy challenges for </a:t>
            </a:r>
            <a:r>
              <a:rPr lang="en-GB" sz="2400" dirty="0" smtClean="0"/>
              <a:t>autonomy</a:t>
            </a:r>
            <a:r>
              <a:rPr lang="en-GB" sz="2400" dirty="0"/>
              <a:t/>
            </a:r>
            <a:br>
              <a:rPr lang="en-GB" sz="2400" dirty="0"/>
            </a:br>
            <a:endParaRPr lang="en-GB" sz="2400" dirty="0"/>
          </a:p>
        </p:txBody>
      </p:sp>
      <p:pic>
        <p:nvPicPr>
          <p:cNvPr id="7170" name="Picture 2" descr="C:\Users\Ersilia.Mazzocco\Documents\REPLY\Innovation Track-Automation\8_policy challen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276" y="774940"/>
            <a:ext cx="6478587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07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3"/>
          <p:cNvSpPr>
            <a:spLocks noGrp="1"/>
          </p:cNvSpPr>
          <p:nvPr>
            <p:ph idx="10"/>
          </p:nvPr>
        </p:nvSpPr>
        <p:spPr>
          <a:xfrm>
            <a:off x="86563" y="288254"/>
            <a:ext cx="3174222" cy="47427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The </a:t>
            </a:r>
            <a:r>
              <a:rPr lang="en-GB" dirty="0"/>
              <a:t>technology is ready </a:t>
            </a:r>
            <a:r>
              <a:rPr lang="en-GB" dirty="0" smtClean="0"/>
              <a:t>NOW for </a:t>
            </a:r>
            <a:r>
              <a:rPr lang="en-GB" dirty="0"/>
              <a:t>deployment </a:t>
            </a:r>
            <a:r>
              <a:rPr lang="en-GB" dirty="0" smtClean="0"/>
              <a:t>in </a:t>
            </a:r>
            <a:r>
              <a:rPr lang="en-GB" dirty="0"/>
              <a:t>a "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calm and protected</a:t>
            </a:r>
            <a:r>
              <a:rPr lang="en-GB" dirty="0" smtClean="0"/>
              <a:t>" </a:t>
            </a:r>
            <a:r>
              <a:rPr lang="en-GB" dirty="0"/>
              <a:t>system </a:t>
            </a:r>
            <a:r>
              <a:rPr lang="en-GB" dirty="0" smtClean="0"/>
              <a:t>NOT </a:t>
            </a:r>
            <a:r>
              <a:rPr lang="en-GB" dirty="0"/>
              <a:t>in an high complex environment 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no </a:t>
            </a:r>
            <a:r>
              <a:rPr lang="en-GB" dirty="0"/>
              <a:t>congestion, few people crossing, limited </a:t>
            </a:r>
            <a:r>
              <a:rPr lang="en-GB" dirty="0" smtClean="0"/>
              <a:t>area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In some number of year we will reach a higher level of 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maturity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There are multiple steps yet to be achieved to get to 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level 5 of 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autonomy</a:t>
            </a:r>
          </a:p>
        </p:txBody>
      </p:sp>
      <p:pic>
        <p:nvPicPr>
          <p:cNvPr id="8194" name="Picture 2" descr="Risultati immagini per autonomous driving leve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785" y="260584"/>
            <a:ext cx="5737404" cy="428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3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61777" y="1735376"/>
            <a:ext cx="7582223" cy="2563007"/>
          </a:xfrm>
        </p:spPr>
        <p:txBody>
          <a:bodyPr/>
          <a:lstStyle/>
          <a:p>
            <a:r>
              <a:rPr lang="en-GB" i="1" dirty="0"/>
              <a:t>Whole World</a:t>
            </a:r>
            <a:r>
              <a:rPr lang="en-GB" dirty="0"/>
              <a:t> is on </a:t>
            </a:r>
            <a:r>
              <a:rPr lang="en-GB" i="1" dirty="0"/>
              <a:t>Fire </a:t>
            </a:r>
            <a:r>
              <a:rPr lang="en-US" i="1" dirty="0"/>
              <a:t>Autonomous driving</a:t>
            </a:r>
            <a:endParaRPr lang="it-IT" dirty="0"/>
          </a:p>
        </p:txBody>
      </p:sp>
      <p:sp>
        <p:nvSpPr>
          <p:cNvPr id="3" name="Title 6"/>
          <p:cNvSpPr txBox="1">
            <a:spLocks/>
          </p:cNvSpPr>
          <p:nvPr/>
        </p:nvSpPr>
        <p:spPr>
          <a:xfrm>
            <a:off x="933288" y="2493902"/>
            <a:ext cx="7582223" cy="2563007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2056" name="Picture 8" descr="C:\Users\c.lapenta\Desktop\inde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956" y="1981200"/>
            <a:ext cx="2578101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9231" y="555914"/>
            <a:ext cx="123303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/>
              <a:t>TEXT</a:t>
            </a:r>
          </a:p>
          <a:p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47683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573852" y="408191"/>
            <a:ext cx="7968163" cy="464645"/>
          </a:xfrm>
        </p:spPr>
        <p:txBody>
          <a:bodyPr/>
          <a:lstStyle/>
          <a:p>
            <a:r>
              <a:rPr lang="it-IT" dirty="0"/>
              <a:t>Video 4</a:t>
            </a:r>
            <a:br>
              <a:rPr lang="it-IT" dirty="0"/>
            </a:b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573852" y="1180210"/>
            <a:ext cx="7937501" cy="3516480"/>
          </a:xfrm>
        </p:spPr>
        <p:txBody>
          <a:bodyPr/>
          <a:lstStyle/>
          <a:p>
            <a:r>
              <a:rPr lang="en-GB" dirty="0"/>
              <a:t>Why is it so difficult for ROBOTICS to walk</a:t>
            </a:r>
          </a:p>
          <a:p>
            <a:r>
              <a:rPr lang="en-GB" dirty="0"/>
              <a:t>Mobility: What´s easy &amp; hard</a:t>
            </a:r>
          </a:p>
          <a:p>
            <a:r>
              <a:rPr lang="en-GB" dirty="0"/>
              <a:t>Three main challenges for Robots</a:t>
            </a:r>
          </a:p>
          <a:p>
            <a:pPr lvl="1">
              <a:buFont typeface="+mj-lt"/>
              <a:buAutoNum type="alphaUcPeriod"/>
            </a:pPr>
            <a:r>
              <a:rPr lang="en-GB" dirty="0"/>
              <a:t>More skills for Robots</a:t>
            </a:r>
          </a:p>
          <a:p>
            <a:pPr lvl="1">
              <a:buFont typeface="+mj-lt"/>
              <a:buAutoNum type="alphaUcPeriod"/>
            </a:pPr>
            <a:r>
              <a:rPr lang="en-GB" dirty="0"/>
              <a:t>Create much faster new Body's</a:t>
            </a:r>
          </a:p>
          <a:p>
            <a:pPr lvl="1">
              <a:buFont typeface="+mj-lt"/>
              <a:buAutoNum type="alphaUcPeriod"/>
            </a:pPr>
            <a:r>
              <a:rPr lang="en-GB" dirty="0"/>
              <a:t>Getting Robots much better between Robots &amp; People </a:t>
            </a:r>
          </a:p>
          <a:p>
            <a:pPr>
              <a:buFont typeface="+mj-lt"/>
              <a:buAutoNum type="arabicPlain"/>
            </a:pPr>
            <a:r>
              <a:rPr lang="en-GB" dirty="0"/>
              <a:t>Shared control between Human &amp; Mobility </a:t>
            </a:r>
          </a:p>
          <a:p>
            <a:pPr marL="492125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61777" y="1735376"/>
            <a:ext cx="7582223" cy="2563007"/>
          </a:xfrm>
        </p:spPr>
        <p:txBody>
          <a:bodyPr/>
          <a:lstStyle/>
          <a:p>
            <a:r>
              <a:rPr lang="en-GB" i="1" dirty="0"/>
              <a:t>Whole World</a:t>
            </a:r>
            <a:r>
              <a:rPr lang="en-GB" dirty="0"/>
              <a:t> is on </a:t>
            </a:r>
            <a:r>
              <a:rPr lang="en-GB" i="1" dirty="0"/>
              <a:t>Fire </a:t>
            </a:r>
            <a:r>
              <a:rPr lang="en-US" i="1" dirty="0"/>
              <a:t>Autonomous driving</a:t>
            </a:r>
            <a:endParaRPr lang="it-IT" dirty="0"/>
          </a:p>
        </p:txBody>
      </p:sp>
      <p:sp>
        <p:nvSpPr>
          <p:cNvPr id="3" name="Title 6"/>
          <p:cNvSpPr txBox="1">
            <a:spLocks/>
          </p:cNvSpPr>
          <p:nvPr/>
        </p:nvSpPr>
        <p:spPr>
          <a:xfrm>
            <a:off x="933288" y="2493902"/>
            <a:ext cx="7582223" cy="2563007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2056" name="Picture 8" descr="C:\Users\c.lapenta\Desktop\inde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956" y="1981200"/>
            <a:ext cx="2578101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9231" y="555914"/>
            <a:ext cx="84946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/>
              <a:t>Why is it so difficult for ROBOTICS to walk</a:t>
            </a:r>
          </a:p>
        </p:txBody>
      </p:sp>
    </p:spTree>
    <p:extLst>
      <p:ext uri="{BB962C8B-B14F-4D97-AF65-F5344CB8AC3E}">
        <p14:creationId xmlns:p14="http://schemas.microsoft.com/office/powerpoint/2010/main" val="2703263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c.lapenta\Desktop\SW_101016_P08_Bot1_Hero-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047" y="686367"/>
            <a:ext cx="4438072" cy="158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8849" y="166761"/>
            <a:ext cx="7683055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90252"/>
            <a:r>
              <a:rPr lang="en-US" sz="2400" dirty="0">
                <a:latin typeface="Arial Black" panose="020B0A04020102020204" pitchFamily="34" charset="0"/>
                <a:cs typeface="Arial Black"/>
              </a:rPr>
              <a:t>Science fiction “Robots” walks</a:t>
            </a:r>
          </a:p>
          <a:p>
            <a:pPr defTabSz="990252"/>
            <a:r>
              <a:rPr lang="en-GB" sz="2400" i="1" dirty="0"/>
              <a:t>“</a:t>
            </a:r>
            <a:r>
              <a:rPr lang="en-US" sz="2400" i="1" dirty="0"/>
              <a:t>Autonomous driving” in other words Robots on Wheels is the Future Peak.</a:t>
            </a:r>
            <a:endParaRPr lang="en-US" sz="2400" dirty="0">
              <a:latin typeface="Arial Black" panose="020B0A04020102020204" pitchFamily="34" charset="0"/>
            </a:endParaRPr>
          </a:p>
          <a:p>
            <a:pPr defTabSz="990252"/>
            <a:endParaRPr lang="en-US" sz="2400" dirty="0">
              <a:latin typeface="Arial Black" panose="020B0A04020102020204" pitchFamily="34" charset="0"/>
              <a:cs typeface="Arial Black"/>
            </a:endParaRPr>
          </a:p>
          <a:p>
            <a:pPr defTabSz="990252"/>
            <a:endParaRPr lang="en-US" sz="2400" dirty="0">
              <a:latin typeface="Arial Black" panose="020B0A04020102020204" pitchFamily="34" charset="0"/>
              <a:cs typeface="Arial Black"/>
            </a:endParaRPr>
          </a:p>
          <a:p>
            <a:pPr defTabSz="990252"/>
            <a:endParaRPr lang="en-US" sz="2400" dirty="0">
              <a:latin typeface="Arial Black" panose="020B0A04020102020204" pitchFamily="34" charset="0"/>
              <a:cs typeface="Arial Black"/>
            </a:endParaRPr>
          </a:p>
          <a:p>
            <a:pPr marL="342900" indent="-342900" defTabSz="990252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cs typeface="Arial Black"/>
              </a:rPr>
              <a:t>Brain to control the Body to do the Task.</a:t>
            </a:r>
          </a:p>
          <a:p>
            <a:pPr marL="342900" indent="-342900" defTabSz="990252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cs typeface="Arial Black"/>
              </a:rPr>
              <a:t>Capabilities of the Body relative to the Task.</a:t>
            </a:r>
          </a:p>
          <a:p>
            <a:pPr marL="342900" indent="-342900" defTabSz="990252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cs typeface="Arial Black"/>
              </a:rPr>
              <a:t>Robots needs a very quick reaction </a:t>
            </a:r>
          </a:p>
          <a:p>
            <a:pPr defTabSz="990252"/>
            <a:r>
              <a:rPr lang="en-US" sz="2000" dirty="0">
                <a:latin typeface="Arial Black" panose="020B0A04020102020204" pitchFamily="34" charset="0"/>
                <a:cs typeface="Arial Black"/>
              </a:rPr>
              <a:t>    to the surrounding World.</a:t>
            </a:r>
          </a:p>
          <a:p>
            <a:pPr marL="342900" indent="-342900" defTabSz="990252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cs typeface="Arial Black"/>
              </a:rPr>
              <a:t>Extraordinary perception. </a:t>
            </a:r>
          </a:p>
          <a:p>
            <a:pPr marL="342900" indent="-342900" defTabSz="990252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cs typeface="Arial Black"/>
              </a:rPr>
              <a:t>Negotiate the next steps, Robots needs a very quick reaction, need extraordinary perception </a:t>
            </a:r>
          </a:p>
        </p:txBody>
      </p:sp>
    </p:spTree>
    <p:extLst>
      <p:ext uri="{BB962C8B-B14F-4D97-AF65-F5344CB8AC3E}">
        <p14:creationId xmlns:p14="http://schemas.microsoft.com/office/powerpoint/2010/main" val="218717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61777" y="1735376"/>
            <a:ext cx="7582223" cy="2563007"/>
          </a:xfrm>
        </p:spPr>
        <p:txBody>
          <a:bodyPr/>
          <a:lstStyle/>
          <a:p>
            <a:r>
              <a:rPr lang="en-GB" i="1" dirty="0"/>
              <a:t>Whole World</a:t>
            </a:r>
            <a:r>
              <a:rPr lang="en-GB" dirty="0"/>
              <a:t> is on </a:t>
            </a:r>
            <a:r>
              <a:rPr lang="en-GB" i="1" dirty="0"/>
              <a:t>Fire </a:t>
            </a:r>
            <a:r>
              <a:rPr lang="en-US" i="1" dirty="0"/>
              <a:t>Autonomous driving</a:t>
            </a:r>
            <a:endParaRPr lang="it-IT" dirty="0"/>
          </a:p>
        </p:txBody>
      </p:sp>
      <p:sp>
        <p:nvSpPr>
          <p:cNvPr id="3" name="Title 6"/>
          <p:cNvSpPr txBox="1">
            <a:spLocks/>
          </p:cNvSpPr>
          <p:nvPr/>
        </p:nvSpPr>
        <p:spPr>
          <a:xfrm>
            <a:off x="933288" y="2493902"/>
            <a:ext cx="7582223" cy="2563007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2056" name="Picture 8" descr="C:\Users\c.lapenta\Desktop\inde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956" y="1981200"/>
            <a:ext cx="2578101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730904" y="453738"/>
            <a:ext cx="39869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/>
              <a:t>What´s easy &amp; hard</a:t>
            </a:r>
          </a:p>
        </p:txBody>
      </p:sp>
    </p:spTree>
    <p:extLst>
      <p:ext uri="{BB962C8B-B14F-4D97-AF65-F5344CB8AC3E}">
        <p14:creationId xmlns:p14="http://schemas.microsoft.com/office/powerpoint/2010/main" val="827579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c.lapenta\Desktop\Easy-vs.-Hard-800x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578" y="-82552"/>
            <a:ext cx="4609869" cy="288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681" y="151193"/>
            <a:ext cx="7683055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 defTabSz="990252"/>
            <a:r>
              <a:rPr lang="en-US" sz="2400" b="1" i="1" dirty="0"/>
              <a:t>Mobility is much easier as manipulation</a:t>
            </a:r>
          </a:p>
          <a:p>
            <a:pPr defTabSz="990252"/>
            <a:endParaRPr lang="en-US" sz="2400" dirty="0">
              <a:latin typeface="Arial Black" panose="020B0A04020102020204" pitchFamily="34" charset="0"/>
              <a:cs typeface="Arial Black"/>
            </a:endParaRPr>
          </a:p>
          <a:p>
            <a:pPr marL="800100" lvl="1" indent="-342900" defTabSz="990252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342900" indent="-342900" defTabSz="990252">
              <a:buFont typeface="Wingdings"/>
              <a:buChar char="Ø"/>
            </a:pPr>
            <a:r>
              <a:rPr lang="en-US" sz="2400" i="1" dirty="0"/>
              <a:t>Easy</a:t>
            </a:r>
          </a:p>
          <a:p>
            <a:pPr marL="800100" lvl="1" indent="-342900" defTabSz="990252">
              <a:buFont typeface="Arial" panose="020B0604020202020204" pitchFamily="34" charset="0"/>
              <a:buChar char="•"/>
            </a:pPr>
            <a:r>
              <a:rPr lang="en-US" sz="2400" i="1" dirty="0"/>
              <a:t>Excellent sensors that enable Machines </a:t>
            </a:r>
          </a:p>
          <a:p>
            <a:pPr marL="800100" lvl="1" indent="-342900" defTabSz="990252">
              <a:buFont typeface="Arial" panose="020B0604020202020204" pitchFamily="34" charset="0"/>
              <a:buChar char="•"/>
            </a:pPr>
            <a:r>
              <a:rPr lang="en-US" sz="2400" i="1" dirty="0"/>
              <a:t>Good bundle of algorithms </a:t>
            </a:r>
          </a:p>
          <a:p>
            <a:pPr marL="800100" lvl="1" indent="-342900" defTabSz="990252">
              <a:buFont typeface="Arial" panose="020B0604020202020204" pitchFamily="34" charset="0"/>
              <a:buChar char="•"/>
            </a:pPr>
            <a:endParaRPr lang="en-US" sz="2400" i="1" dirty="0">
              <a:latin typeface="Arial Black" panose="020B0A04020102020204" pitchFamily="34" charset="0"/>
              <a:cs typeface="Arial Black"/>
            </a:endParaRPr>
          </a:p>
          <a:p>
            <a:pPr marL="342900" indent="-342900" defTabSz="990252">
              <a:buFont typeface="Wingdings"/>
              <a:buChar char="Ø"/>
            </a:pPr>
            <a:r>
              <a:rPr lang="en-US" sz="2400" i="1" dirty="0"/>
              <a:t>Hard</a:t>
            </a:r>
          </a:p>
          <a:p>
            <a:pPr marL="800100" lvl="1" indent="-342900" defTabSz="990252">
              <a:buFont typeface="Arial" panose="020B0604020202020204" pitchFamily="34" charset="0"/>
              <a:buChar char="•"/>
            </a:pPr>
            <a:r>
              <a:rPr lang="en-US" sz="2400" i="1" dirty="0"/>
              <a:t>Movement on congestions streets </a:t>
            </a:r>
          </a:p>
          <a:p>
            <a:pPr marL="800100" lvl="1" indent="-342900" defTabSz="990252">
              <a:buFont typeface="Arial" panose="020B0604020202020204" pitchFamily="34" charset="0"/>
              <a:buChar char="•"/>
            </a:pPr>
            <a:r>
              <a:rPr lang="en-US" sz="2400" i="1" dirty="0"/>
              <a:t>Manipulation is challenging</a:t>
            </a:r>
          </a:p>
          <a:p>
            <a:pPr marL="800100" lvl="1" indent="-342900" defTabSz="990252">
              <a:buFont typeface="Arial" panose="020B0604020202020204" pitchFamily="34" charset="0"/>
              <a:buChar char="•"/>
            </a:pPr>
            <a:r>
              <a:rPr lang="en-US" sz="2400" i="1" dirty="0"/>
              <a:t>Robots have limited  capabilities</a:t>
            </a:r>
          </a:p>
          <a:p>
            <a:pPr marL="800100" lvl="1" indent="-342900" defTabSz="990252">
              <a:buFont typeface="Arial" panose="020B0604020202020204" pitchFamily="34" charset="0"/>
              <a:buChar char="•"/>
            </a:pPr>
            <a:r>
              <a:rPr lang="en-US" sz="2400" i="1" dirty="0"/>
              <a:t>Developing Soft Robotics that have Human movements </a:t>
            </a:r>
          </a:p>
        </p:txBody>
      </p:sp>
    </p:spTree>
    <p:extLst>
      <p:ext uri="{BB962C8B-B14F-4D97-AF65-F5344CB8AC3E}">
        <p14:creationId xmlns:p14="http://schemas.microsoft.com/office/powerpoint/2010/main" val="725900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61777" y="1735376"/>
            <a:ext cx="7582223" cy="2563007"/>
          </a:xfrm>
        </p:spPr>
        <p:txBody>
          <a:bodyPr/>
          <a:lstStyle/>
          <a:p>
            <a:r>
              <a:rPr lang="en-GB" i="1" dirty="0"/>
              <a:t>Whole World</a:t>
            </a:r>
            <a:r>
              <a:rPr lang="en-GB" dirty="0"/>
              <a:t> is on </a:t>
            </a:r>
            <a:r>
              <a:rPr lang="en-GB" i="1" dirty="0"/>
              <a:t>Fire </a:t>
            </a:r>
            <a:r>
              <a:rPr lang="en-US" i="1" dirty="0"/>
              <a:t>Autonomous driving</a:t>
            </a:r>
            <a:endParaRPr lang="it-IT" dirty="0"/>
          </a:p>
        </p:txBody>
      </p:sp>
      <p:sp>
        <p:nvSpPr>
          <p:cNvPr id="3" name="Title 6"/>
          <p:cNvSpPr txBox="1">
            <a:spLocks/>
          </p:cNvSpPr>
          <p:nvPr/>
        </p:nvSpPr>
        <p:spPr>
          <a:xfrm>
            <a:off x="933288" y="2493902"/>
            <a:ext cx="7582223" cy="2563007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2056" name="Picture 8" descr="C:\Users\c.lapenta\Desktop\inde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956" y="1981200"/>
            <a:ext cx="2578101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22540" y="453738"/>
            <a:ext cx="67858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/>
              <a:t>Three main challenges for Robots</a:t>
            </a:r>
          </a:p>
        </p:txBody>
      </p:sp>
    </p:spTree>
    <p:extLst>
      <p:ext uri="{BB962C8B-B14F-4D97-AF65-F5344CB8AC3E}">
        <p14:creationId xmlns:p14="http://schemas.microsoft.com/office/powerpoint/2010/main" val="289931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573852" y="408191"/>
            <a:ext cx="7968163" cy="464645"/>
          </a:xfrm>
        </p:spPr>
        <p:txBody>
          <a:bodyPr/>
          <a:lstStyle/>
          <a:p>
            <a:r>
              <a:rPr lang="it-IT" dirty="0"/>
              <a:t>Video 1</a:t>
            </a:r>
            <a:br>
              <a:rPr lang="it-IT" dirty="0"/>
            </a:b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573852" y="1180210"/>
            <a:ext cx="7937501" cy="3516480"/>
          </a:xfrm>
        </p:spPr>
        <p:txBody>
          <a:bodyPr/>
          <a:lstStyle/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0936" y="1116963"/>
            <a:ext cx="8140417" cy="3516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00063" indent="-5000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2663" indent="-4905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b="0" i="0" kern="1200" cap="none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1925" indent="-45085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Real robots today are designed for specific tasks 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/>
            </a:r>
            <a:b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n-GB" dirty="0" smtClean="0"/>
              <a:t>transporting </a:t>
            </a:r>
            <a:r>
              <a:rPr lang="en-GB" dirty="0"/>
              <a:t>people and cars assembling products in a factory and they can only do the specific tasks for which the were designed.</a:t>
            </a:r>
          </a:p>
          <a:p>
            <a:pPr marL="0" indent="0">
              <a:buNone/>
            </a:pPr>
            <a:r>
              <a:rPr lang="en-GB" dirty="0"/>
              <a:t>This means they don't look always like human, don't talk, walk </a:t>
            </a:r>
            <a:r>
              <a:rPr lang="en-GB" dirty="0" err="1" smtClean="0"/>
              <a:t>etc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their 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shapes and sizes are designed to fit the specific tasks </a:t>
            </a:r>
            <a:r>
              <a:rPr lang="en-GB" dirty="0"/>
              <a:t>they do.</a:t>
            </a:r>
          </a:p>
          <a:p>
            <a:pPr marL="0" indent="0">
              <a:buNone/>
            </a:pPr>
            <a:r>
              <a:rPr lang="en-GB" dirty="0"/>
              <a:t>Robots </a:t>
            </a:r>
            <a:r>
              <a:rPr lang="en-GB" dirty="0" smtClean="0"/>
              <a:t>definition:</a:t>
            </a:r>
            <a:r>
              <a:rPr lang="en-GB" dirty="0"/>
              <a:t/>
            </a:r>
            <a:br>
              <a:rPr lang="en-GB" dirty="0"/>
            </a:b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Robots are automated devices that perform physical tasks in the real world!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486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.lapenta\Desktop\challeng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78"/>
            <a:ext cx="9144000" cy="509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3163" y="619185"/>
            <a:ext cx="7683055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b="1" dirty="0"/>
              <a:t>More skills for Robots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Robots could be integrated in human Environment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Work with Human who are not expert </a:t>
            </a:r>
          </a:p>
          <a:p>
            <a:pPr lvl="1"/>
            <a:endParaRPr lang="en-GB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b="1" dirty="0"/>
              <a:t>Create much faster new Body's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Ernom</a:t>
            </a:r>
            <a:r>
              <a:rPr lang="en-GB" sz="2400" dirty="0"/>
              <a:t> time to create new type of Robots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Task Reserved for few experts</a:t>
            </a:r>
          </a:p>
          <a:p>
            <a:pPr lvl="2"/>
            <a:endParaRPr lang="en-GB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b="1" dirty="0"/>
              <a:t>Getting Robots much better between Robots &amp; People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Future able to execute a wide range of task </a:t>
            </a:r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561777" y="1735376"/>
            <a:ext cx="7582223" cy="2563007"/>
          </a:xfrm>
        </p:spPr>
        <p:txBody>
          <a:bodyPr/>
          <a:lstStyle/>
          <a:p>
            <a:r>
              <a:rPr lang="en-GB" i="1" dirty="0"/>
              <a:t>Whole World</a:t>
            </a:r>
            <a:r>
              <a:rPr lang="en-GB" dirty="0"/>
              <a:t> is on </a:t>
            </a:r>
            <a:r>
              <a:rPr lang="en-GB" i="1" dirty="0"/>
              <a:t>Fire </a:t>
            </a:r>
            <a:r>
              <a:rPr lang="en-US" i="1" dirty="0"/>
              <a:t>Autonomous driving</a:t>
            </a:r>
            <a:endParaRPr lang="it-IT" dirty="0"/>
          </a:p>
        </p:txBody>
      </p:sp>
      <p:sp>
        <p:nvSpPr>
          <p:cNvPr id="3" name="Title 6"/>
          <p:cNvSpPr txBox="1">
            <a:spLocks/>
          </p:cNvSpPr>
          <p:nvPr/>
        </p:nvSpPr>
        <p:spPr>
          <a:xfrm>
            <a:off x="933288" y="2493902"/>
            <a:ext cx="7582223" cy="2563007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2056" name="Picture 8" descr="C:\Users\c.lapenta\Desktop\inde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956" y="1981200"/>
            <a:ext cx="2578101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13285" y="477985"/>
            <a:ext cx="8517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/>
              <a:t>Shared control between Human &amp; Mobility </a:t>
            </a:r>
          </a:p>
        </p:txBody>
      </p:sp>
    </p:spTree>
    <p:extLst>
      <p:ext uri="{BB962C8B-B14F-4D97-AF65-F5344CB8AC3E}">
        <p14:creationId xmlns:p14="http://schemas.microsoft.com/office/powerpoint/2010/main" val="38007858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.lapenta\Desktop\human-machine-collaboration-clear-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454" y="2985488"/>
            <a:ext cx="2397533" cy="214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4745" y="166761"/>
            <a:ext cx="87352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/>
            <a:r>
              <a:rPr lang="en-GB" sz="2800" b="1" dirty="0"/>
              <a:t>Shared Control between Human &amp; </a:t>
            </a:r>
            <a:r>
              <a:rPr lang="en-GB" sz="2800" b="1" dirty="0" err="1"/>
              <a:t>Maschines</a:t>
            </a:r>
            <a:r>
              <a:rPr lang="en-GB" sz="3200" b="1" dirty="0"/>
              <a:t>  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52932" y="839194"/>
            <a:ext cx="7683055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GB" sz="2400" dirty="0" err="1"/>
              <a:t>Maschines</a:t>
            </a:r>
            <a:r>
              <a:rPr lang="en-GB" sz="2400" dirty="0"/>
              <a:t> can do much better then Human(See further)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/>
              <a:t>Principal taking advantage what </a:t>
            </a:r>
            <a:r>
              <a:rPr lang="en-GB" sz="2400" dirty="0" err="1"/>
              <a:t>Maschines</a:t>
            </a:r>
            <a:r>
              <a:rPr lang="en-GB" sz="2400" dirty="0"/>
              <a:t> could do better then People </a:t>
            </a:r>
          </a:p>
          <a:p>
            <a:pPr lvl="1"/>
            <a:endParaRPr lang="en-GB" sz="24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GB" sz="2400" dirty="0"/>
              <a:t>Could get awareness what´s happening around</a:t>
            </a:r>
          </a:p>
          <a:p>
            <a:pPr lvl="1"/>
            <a:endParaRPr lang="en-GB" sz="24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GB" sz="2400" dirty="0"/>
              <a:t>Future Working together </a:t>
            </a:r>
          </a:p>
        </p:txBody>
      </p:sp>
    </p:spTree>
    <p:extLst>
      <p:ext uri="{BB962C8B-B14F-4D97-AF65-F5344CB8AC3E}">
        <p14:creationId xmlns:p14="http://schemas.microsoft.com/office/powerpoint/2010/main" val="288817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/>
          <p:cNvSpPr txBox="1">
            <a:spLocks/>
          </p:cNvSpPr>
          <p:nvPr/>
        </p:nvSpPr>
        <p:spPr>
          <a:xfrm>
            <a:off x="604514" y="2976114"/>
            <a:ext cx="7937501" cy="18680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00063" indent="-5000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2663" indent="-4905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b="0" i="0" kern="1200" cap="none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1925" indent="-45085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2125" lvl="1" indent="0">
              <a:buNone/>
            </a:pPr>
            <a:r>
              <a:rPr lang="en-GB" b="1" dirty="0">
                <a:solidFill>
                  <a:srgbClr val="FFC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</a:t>
            </a:r>
            <a:r>
              <a:rPr lang="en-GB" b="1" dirty="0">
                <a:solidFill>
                  <a:srgbClr val="FFC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he objective of robotic is not to replace humans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, it is to find ways for </a:t>
            </a:r>
            <a:r>
              <a:rPr lang="en-GB" b="1" dirty="0" smtClean="0">
                <a:solidFill>
                  <a:srgbClr val="FFC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machines and humans to be more effective together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92125" lvl="1" indent="0">
              <a:buNone/>
            </a:pPr>
            <a:r>
              <a:rPr lang="en-GB" dirty="0" smtClean="0"/>
              <a:t>Machine </a:t>
            </a:r>
            <a:r>
              <a:rPr lang="en-GB" dirty="0"/>
              <a:t>could become trusted partner this is a future we are building</a:t>
            </a:r>
            <a:r>
              <a:rPr lang="en-GB" dirty="0" smtClean="0"/>
              <a:t>.</a:t>
            </a:r>
            <a:endParaRPr lang="en-GB" dirty="0"/>
          </a:p>
          <a:p>
            <a:pPr marL="492125" lvl="1" indent="0">
              <a:buNone/>
            </a:pPr>
            <a:endParaRPr lang="en-GB" dirty="0"/>
          </a:p>
        </p:txBody>
      </p:sp>
      <p:sp>
        <p:nvSpPr>
          <p:cNvPr id="7" name="Titolo 2"/>
          <p:cNvSpPr>
            <a:spLocks noGrp="1"/>
          </p:cNvSpPr>
          <p:nvPr>
            <p:ph type="title"/>
          </p:nvPr>
        </p:nvSpPr>
        <p:spPr>
          <a:xfrm>
            <a:off x="573852" y="90054"/>
            <a:ext cx="7968163" cy="692727"/>
          </a:xfrm>
        </p:spPr>
        <p:txBody>
          <a:bodyPr/>
          <a:lstStyle/>
          <a:p>
            <a:r>
              <a:rPr lang="en-GB" sz="2400" dirty="0"/>
              <a:t/>
            </a:r>
            <a:br>
              <a:rPr lang="en-GB" sz="2400" dirty="0"/>
            </a:br>
            <a:r>
              <a:rPr lang="en-GB" sz="2400" dirty="0"/>
              <a:t>Daniela </a:t>
            </a:r>
            <a:r>
              <a:rPr lang="en-GB" sz="2400" dirty="0" err="1"/>
              <a:t>Rus</a:t>
            </a:r>
            <a:r>
              <a:rPr lang="en-GB" sz="2400" dirty="0"/>
              <a:t> Introduction to robotics</a:t>
            </a:r>
            <a:r>
              <a:rPr lang="it-IT" dirty="0"/>
              <a:t/>
            </a:r>
            <a:br>
              <a:rPr lang="it-IT" dirty="0"/>
            </a:br>
            <a:endParaRPr lang="it-IT" dirty="0"/>
          </a:p>
        </p:txBody>
      </p:sp>
      <p:pic>
        <p:nvPicPr>
          <p:cNvPr id="3075" name="Picture 3" descr="C:\Users\c.lapenta\Desktop\DanielaRus_40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84" y="799068"/>
            <a:ext cx="1461912" cy="1835727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148642" y="78278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Robots have potential to improve the quality of life(at school, at home...), to power the economy and generally make the word better</a:t>
            </a:r>
          </a:p>
        </p:txBody>
      </p:sp>
    </p:spTree>
    <p:extLst>
      <p:ext uri="{BB962C8B-B14F-4D97-AF65-F5344CB8AC3E}">
        <p14:creationId xmlns:p14="http://schemas.microsoft.com/office/powerpoint/2010/main" val="21237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/>
          <p:cNvSpPr txBox="1">
            <a:spLocks/>
          </p:cNvSpPr>
          <p:nvPr/>
        </p:nvSpPr>
        <p:spPr>
          <a:xfrm>
            <a:off x="3010619" y="1111369"/>
            <a:ext cx="5703924" cy="161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00063" indent="-5000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2663" indent="-4905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b="0" i="0" kern="1200" cap="none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1925" indent="-45085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solidFill>
                  <a:srgbClr val="FFC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Robots puts computation in  </a:t>
            </a:r>
            <a:r>
              <a:rPr lang="en-GB" sz="2000" b="1" dirty="0" smtClean="0">
                <a:solidFill>
                  <a:srgbClr val="FFC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motion</a:t>
            </a: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/>
              <a:t>Robots are programmable </a:t>
            </a:r>
            <a:r>
              <a:rPr lang="en-GB" sz="2000" dirty="0"/>
              <a:t>mechanical devices that take inputs from the world through  sensors and impact the world through their actuators </a:t>
            </a:r>
            <a:r>
              <a:rPr lang="en-GB" sz="2000" dirty="0" smtClean="0"/>
              <a:t/>
            </a:r>
            <a:br>
              <a:rPr lang="en-GB" sz="2000" dirty="0" smtClean="0"/>
            </a:br>
            <a:endParaRPr lang="en-GB" sz="2800" dirty="0"/>
          </a:p>
        </p:txBody>
      </p:sp>
      <p:sp>
        <p:nvSpPr>
          <p:cNvPr id="7" name="Titolo 2"/>
          <p:cNvSpPr>
            <a:spLocks noGrp="1"/>
          </p:cNvSpPr>
          <p:nvPr>
            <p:ph type="title"/>
          </p:nvPr>
        </p:nvSpPr>
        <p:spPr>
          <a:xfrm>
            <a:off x="573852" y="90055"/>
            <a:ext cx="7968163" cy="953742"/>
          </a:xfrm>
        </p:spPr>
        <p:txBody>
          <a:bodyPr/>
          <a:lstStyle/>
          <a:p>
            <a:r>
              <a:rPr lang="en-GB" sz="2000" dirty="0">
                <a:latin typeface="+mn-lt"/>
                <a:ea typeface="+mn-ea"/>
                <a:cs typeface="+mn-cs"/>
              </a:rPr>
              <a:t/>
            </a:r>
            <a:br>
              <a:rPr lang="en-GB" sz="2000" dirty="0">
                <a:latin typeface="+mn-lt"/>
                <a:ea typeface="+mn-ea"/>
                <a:cs typeface="+mn-cs"/>
              </a:rPr>
            </a:br>
            <a:r>
              <a:rPr lang="en-GB" sz="2000" cap="none" dirty="0" smtClean="0">
                <a:latin typeface="+mn-lt"/>
                <a:ea typeface="+mn-ea"/>
                <a:cs typeface="+mn-cs"/>
              </a:rPr>
              <a:t>The future we are building is the </a:t>
            </a:r>
            <a:r>
              <a:rPr lang="en-GB" sz="2000" b="1" cap="none" dirty="0">
                <a:solidFill>
                  <a:srgbClr val="FFC000"/>
                </a:solidFill>
                <a:latin typeface="Arial" panose="020B0604020202020204" pitchFamily="34" charset="0"/>
              </a:rPr>
              <a:t>world of pervasive robotic </a:t>
            </a:r>
            <a:r>
              <a:rPr lang="en-GB" sz="2000" cap="none" dirty="0" smtClean="0">
                <a:latin typeface="+mn-lt"/>
                <a:ea typeface="+mn-ea"/>
                <a:cs typeface="+mn-cs"/>
              </a:rPr>
              <a:t>connect word of </a:t>
            </a:r>
            <a:r>
              <a:rPr lang="en-GB" sz="2000" b="1" cap="none" dirty="0">
                <a:solidFill>
                  <a:srgbClr val="FFC000"/>
                </a:solidFill>
                <a:latin typeface="Arial" panose="020B0604020202020204" pitchFamily="34" charset="0"/>
              </a:rPr>
              <a:t>many robots working with many people doing many tasks</a:t>
            </a:r>
            <a:r>
              <a:rPr lang="en-GB" sz="2000" cap="none" dirty="0" smtClean="0">
                <a:latin typeface="+mn-lt"/>
                <a:ea typeface="+mn-ea"/>
                <a:cs typeface="+mn-cs"/>
              </a:rPr>
              <a:t>. </a:t>
            </a:r>
            <a:endParaRPr lang="it-IT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53" y="1107775"/>
            <a:ext cx="2264238" cy="199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/>
        </p:nvSpPr>
        <p:spPr>
          <a:xfrm>
            <a:off x="573851" y="3471018"/>
            <a:ext cx="456749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Robots come in many </a:t>
            </a:r>
            <a:r>
              <a:rPr lang="en-GB" sz="2000" b="1" dirty="0">
                <a:solidFill>
                  <a:srgbClr val="FFC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different </a:t>
            </a:r>
            <a:r>
              <a:rPr lang="en-GB" sz="2000" b="1" dirty="0" smtClean="0">
                <a:solidFill>
                  <a:srgbClr val="FFC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shapes</a:t>
            </a:r>
          </a:p>
          <a:p>
            <a:r>
              <a:rPr lang="en-GB" dirty="0" smtClean="0"/>
              <a:t>Humanoid </a:t>
            </a:r>
            <a:r>
              <a:rPr lang="en-GB" dirty="0"/>
              <a:t>shapes are not the only, robot can be a car, a shopping cart, a </a:t>
            </a:r>
            <a:r>
              <a:rPr lang="en-GB" dirty="0" smtClean="0"/>
              <a:t>garbage,</a:t>
            </a:r>
            <a:r>
              <a:rPr lang="en-GB" dirty="0"/>
              <a:t> a device to deliver a package</a:t>
            </a:r>
            <a:r>
              <a:rPr lang="en-GB" dirty="0" smtClean="0"/>
              <a:t>....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98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45" y="1094422"/>
            <a:ext cx="5969479" cy="373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>
          <a:xfrm>
            <a:off x="6340415" y="1094422"/>
            <a:ext cx="252754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/>
              <a:t>R</a:t>
            </a:r>
            <a:r>
              <a:rPr lang="en-GB" dirty="0" smtClean="0"/>
              <a:t>obots </a:t>
            </a:r>
            <a:r>
              <a:rPr lang="en-GB" dirty="0"/>
              <a:t>can deliver packages, clean up, move things around, </a:t>
            </a:r>
            <a:endParaRPr lang="en-GB" dirty="0" smtClean="0"/>
          </a:p>
          <a:p>
            <a:pPr lvl="0"/>
            <a:r>
              <a:rPr lang="en-GB" dirty="0"/>
              <a:t>R</a:t>
            </a:r>
            <a:r>
              <a:rPr lang="en-GB" dirty="0" smtClean="0"/>
              <a:t>obots have </a:t>
            </a:r>
            <a:r>
              <a:rPr lang="en-GB" dirty="0"/>
              <a:t>to </a:t>
            </a:r>
            <a:r>
              <a:rPr lang="en-GB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sense, compute, and move in support of their tasks</a:t>
            </a:r>
            <a:r>
              <a:rPr lang="en-GB" dirty="0"/>
              <a:t>, they have all to </a:t>
            </a:r>
            <a:r>
              <a:rPr lang="en-GB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</a:t>
            </a:r>
            <a:r>
              <a:rPr lang="en-GB" dirty="0"/>
              <a:t> with each other and with  people in support of their coordination tasks</a:t>
            </a:r>
            <a:endParaRPr lang="en-GB" dirty="0"/>
          </a:p>
        </p:txBody>
      </p:sp>
      <p:sp>
        <p:nvSpPr>
          <p:cNvPr id="5" name="Rechteck 4"/>
          <p:cNvSpPr/>
          <p:nvPr/>
        </p:nvSpPr>
        <p:spPr>
          <a:xfrm>
            <a:off x="276045" y="255406"/>
            <a:ext cx="6581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</a:t>
            </a:r>
            <a:r>
              <a:rPr lang="en-GB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automation </a:t>
            </a:r>
            <a:r>
              <a:rPr lang="en-GB" dirty="0"/>
              <a:t>could lead in the future to  a completely </a:t>
            </a:r>
            <a:r>
              <a:rPr lang="en-GB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shopping experience.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2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c.lapenta\Desktop\2_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99" y="722845"/>
            <a:ext cx="7167563" cy="4042684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7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/>
          <p:cNvSpPr txBox="1">
            <a:spLocks/>
          </p:cNvSpPr>
          <p:nvPr/>
        </p:nvSpPr>
        <p:spPr>
          <a:xfrm>
            <a:off x="604513" y="294408"/>
            <a:ext cx="7937501" cy="35744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00063" indent="-5000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2663" indent="-4905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b="0" i="0" kern="1200" cap="none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1925" indent="-45085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GB" dirty="0"/>
              <a:t>Computation has improved dramatically, 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power </a:t>
            </a:r>
            <a:r>
              <a:rPr lang="en-GB" dirty="0"/>
              <a:t>of computing doubles every 2 year</a:t>
            </a:r>
            <a:endParaRPr lang="en-GB" sz="2400" dirty="0"/>
          </a:p>
          <a:p>
            <a:pPr marL="0" lvl="0" indent="0">
              <a:buNone/>
            </a:pPr>
            <a:r>
              <a:rPr lang="en-GB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 are bodies and brains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Bodies</a:t>
            </a:r>
            <a:r>
              <a:rPr lang="en-GB" dirty="0"/>
              <a:t>  are formed from of Mechanisms that </a:t>
            </a:r>
            <a:r>
              <a:rPr lang="en-GB" dirty="0" smtClean="0"/>
              <a:t>include:</a:t>
            </a:r>
          </a:p>
          <a:p>
            <a:pPr marL="7683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dirty="0" smtClean="0"/>
              <a:t>Computation</a:t>
            </a:r>
          </a:p>
          <a:p>
            <a:pPr marL="7683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dirty="0" smtClean="0"/>
              <a:t>Sensing</a:t>
            </a:r>
          </a:p>
          <a:p>
            <a:pPr marL="7683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dirty="0" smtClean="0"/>
              <a:t>A</a:t>
            </a:r>
            <a:r>
              <a:rPr lang="en-GB" dirty="0" smtClean="0"/>
              <a:t>ctuation</a:t>
            </a:r>
          </a:p>
          <a:p>
            <a:pPr marL="7683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dirty="0" smtClean="0"/>
              <a:t>Communication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en-GB" dirty="0" smtClean="0"/>
              <a:t> </a:t>
            </a:r>
            <a:r>
              <a:rPr lang="en-GB" dirty="0"/>
              <a:t>to control the bodies and this are done by </a:t>
            </a:r>
            <a:r>
              <a:rPr lang="en-GB" dirty="0" smtClean="0"/>
              <a:t>algorithms</a:t>
            </a:r>
            <a:endParaRPr lang="en-GB" sz="2400" dirty="0"/>
          </a:p>
          <a:p>
            <a:pPr marL="492125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35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c.lapenta\Desktop\3_autonomous driv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448350"/>
            <a:ext cx="8412163" cy="3466550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9436" y="248021"/>
            <a:ext cx="8430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 Autonomous driving is an example on how driving will evolve is an extraordinary </a:t>
            </a:r>
            <a:r>
              <a:rPr lang="en-GB" sz="2400" dirty="0" smtClean="0"/>
              <a:t>path </a:t>
            </a:r>
            <a:endParaRPr lang="en-GB" sz="2400" cap="all" dirty="0">
              <a:solidFill>
                <a:srgbClr val="FFC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400" cap="all" dirty="0" smtClean="0">
                <a:solidFill>
                  <a:srgbClr val="FFC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transportation </a:t>
            </a:r>
            <a:r>
              <a:rPr lang="en-GB" sz="2400" cap="all" dirty="0">
                <a:solidFill>
                  <a:srgbClr val="FFC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will become an Utility</a:t>
            </a:r>
          </a:p>
        </p:txBody>
      </p:sp>
    </p:spTree>
    <p:extLst>
      <p:ext uri="{BB962C8B-B14F-4D97-AF65-F5344CB8AC3E}">
        <p14:creationId xmlns:p14="http://schemas.microsoft.com/office/powerpoint/2010/main" val="251167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nnovation Tracks- ">
  <a:themeElements>
    <a:clrScheme name="Impostazioni personalizzate 161">
      <a:dk1>
        <a:srgbClr val="FFFFFF"/>
      </a:dk1>
      <a:lt1>
        <a:srgbClr val="000000"/>
      </a:lt1>
      <a:dk2>
        <a:srgbClr val="053238"/>
      </a:dk2>
      <a:lt2>
        <a:srgbClr val="FA7A04"/>
      </a:lt2>
      <a:accent1>
        <a:srgbClr val="FFC100"/>
      </a:accent1>
      <a:accent2>
        <a:srgbClr val="FA7A04"/>
      </a:accent2>
      <a:accent3>
        <a:srgbClr val="F84901"/>
      </a:accent3>
      <a:accent4>
        <a:srgbClr val="DE0C48"/>
      </a:accent4>
      <a:accent5>
        <a:srgbClr val="BD0196"/>
      </a:accent5>
      <a:accent6>
        <a:srgbClr val="940758"/>
      </a:accent6>
      <a:hlink>
        <a:srgbClr val="16A8BC"/>
      </a:hlink>
      <a:folHlink>
        <a:srgbClr val="138080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Innnovation Tracks- </Template>
  <TotalTime>0</TotalTime>
  <Words>884</Words>
  <Application>Microsoft Office PowerPoint</Application>
  <PresentationFormat>Bildschirmpräsentation (16:9)</PresentationFormat>
  <Paragraphs>189</Paragraphs>
  <Slides>32</Slides>
  <Notes>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3" baseType="lpstr">
      <vt:lpstr>Innnovation Tracks- </vt:lpstr>
      <vt:lpstr>I Robotics </vt:lpstr>
      <vt:lpstr>PowerPoint-Präsentation</vt:lpstr>
      <vt:lpstr>Video 1 </vt:lpstr>
      <vt:lpstr> Daniela Rus Introduction to robotics </vt:lpstr>
      <vt:lpstr> The future we are building is the world of pervasive robotic connect word of many robots working with many people doing many tasks. </vt:lpstr>
      <vt:lpstr>PowerPoint-Präsentation</vt:lpstr>
      <vt:lpstr>PowerPoint-Präsentation</vt:lpstr>
      <vt:lpstr>PowerPoint-Präsentation</vt:lpstr>
      <vt:lpstr>PowerPoint-Präsentation</vt:lpstr>
      <vt:lpstr>Video 2: Autonomous systems</vt:lpstr>
      <vt:lpstr>Feature SpaCe</vt:lpstr>
      <vt:lpstr>AUTONOMY ARCHITECTURE</vt:lpstr>
      <vt:lpstr>Mapping</vt:lpstr>
      <vt:lpstr>Localization</vt:lpstr>
      <vt:lpstr>PEDESTRIANS</vt:lpstr>
      <vt:lpstr>VEHICLE INTERACTION</vt:lpstr>
      <vt:lpstr>Video 3 </vt:lpstr>
      <vt:lpstr>Small trial in Singapore </vt:lpstr>
      <vt:lpstr>PowerPoint-Präsentation</vt:lpstr>
      <vt:lpstr>why are this cars not on the road yet?</vt:lpstr>
      <vt:lpstr>Policy challenges for autonomy </vt:lpstr>
      <vt:lpstr>PowerPoint-Präsentation</vt:lpstr>
      <vt:lpstr>Whole World is on Fire Autonomous driving</vt:lpstr>
      <vt:lpstr>Video 4 </vt:lpstr>
      <vt:lpstr>Whole World is on Fire Autonomous driving</vt:lpstr>
      <vt:lpstr>PowerPoint-Präsentation</vt:lpstr>
      <vt:lpstr>Whole World is on Fire Autonomous driving</vt:lpstr>
      <vt:lpstr>PowerPoint-Präsentation</vt:lpstr>
      <vt:lpstr>Whole World is on Fire Autonomous driving</vt:lpstr>
      <vt:lpstr>PowerPoint-Präsentation</vt:lpstr>
      <vt:lpstr>Whole World is on Fire Autonomous driving</vt:lpstr>
      <vt:lpstr>PowerPoint-Präsentation</vt:lpstr>
    </vt:vector>
  </TitlesOfParts>
  <Company>Reply AG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Robotics</dc:title>
  <dc:creator>Lapenta Christian</dc:creator>
  <cp:lastModifiedBy>Mazzocco, Ersilia, Vodafone DE (External)</cp:lastModifiedBy>
  <cp:revision>64</cp:revision>
  <dcterms:created xsi:type="dcterms:W3CDTF">2018-04-09T14:55:40Z</dcterms:created>
  <dcterms:modified xsi:type="dcterms:W3CDTF">2018-04-19T12:15:29Z</dcterms:modified>
</cp:coreProperties>
</file>